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91" r:id="rId1"/>
  </p:sldMasterIdLst>
  <p:notesMasterIdLst>
    <p:notesMasterId r:id="rId19"/>
  </p:notesMasterIdLst>
  <p:handoutMasterIdLst>
    <p:handoutMasterId r:id="rId20"/>
  </p:handoutMasterIdLst>
  <p:sldIdLst>
    <p:sldId id="256" r:id="rId2"/>
    <p:sldId id="375" r:id="rId3"/>
    <p:sldId id="807" r:id="rId4"/>
    <p:sldId id="806" r:id="rId5"/>
    <p:sldId id="804" r:id="rId6"/>
    <p:sldId id="809" r:id="rId7"/>
    <p:sldId id="531" r:id="rId8"/>
    <p:sldId id="689" r:id="rId9"/>
    <p:sldId id="690" r:id="rId10"/>
    <p:sldId id="747" r:id="rId11"/>
    <p:sldId id="761" r:id="rId12"/>
    <p:sldId id="784" r:id="rId13"/>
    <p:sldId id="767" r:id="rId14"/>
    <p:sldId id="783" r:id="rId15"/>
    <p:sldId id="762" r:id="rId16"/>
    <p:sldId id="737" r:id="rId17"/>
    <p:sldId id="823" r:id="rId18"/>
  </p:sldIdLst>
  <p:sldSz cx="9144000" cy="6858000" type="screen4x3"/>
  <p:notesSz cx="6802438" cy="99377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6pPr>
    <a:lvl7pPr marL="27432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7pPr>
    <a:lvl8pPr marL="32004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8pPr>
    <a:lvl9pPr marL="36576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한영태" initials="한" lastIdx="1" clrIdx="0"/>
  <p:cmAuthor id="1" name="Will Ki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893"/>
    <a:srgbClr val="D6D6D6"/>
    <a:srgbClr val="6E0000"/>
    <a:srgbClr val="FFB43C"/>
    <a:srgbClr val="FF8000"/>
    <a:srgbClr val="502F0F"/>
    <a:srgbClr val="E2EABB"/>
    <a:srgbClr val="D1FF9A"/>
    <a:srgbClr val="CCFF99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45" autoAdjust="0"/>
    <p:restoredTop sz="86424" autoAdjust="0"/>
  </p:normalViewPr>
  <p:slideViewPr>
    <p:cSldViewPr>
      <p:cViewPr varScale="1">
        <p:scale>
          <a:sx n="166" d="100"/>
          <a:sy n="166" d="100"/>
        </p:scale>
        <p:origin x="52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7021" cy="497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2" tIns="45761" rIns="91522" bIns="4576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3797" y="0"/>
            <a:ext cx="2947021" cy="497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2" tIns="45761" rIns="91522" bIns="4576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7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8719"/>
            <a:ext cx="2947021" cy="497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2" tIns="45761" rIns="91522" bIns="4576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7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3797" y="9438719"/>
            <a:ext cx="2947021" cy="497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2" tIns="45761" rIns="91522" bIns="4576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C5A5C30-CF50-457B-81EF-6B7BC33606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0702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7021" cy="49744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6593" tIns="48296" rIns="96593" bIns="48296" numCol="1" anchor="t" anchorCtr="0" compatLnSpc="1">
            <a:prstTxWarp prst="textNoShape">
              <a:avLst/>
            </a:prstTxWarp>
          </a:bodyPr>
          <a:lstStyle>
            <a:lvl1pPr defTabSz="966069">
              <a:defRPr sz="13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55417" y="0"/>
            <a:ext cx="2947021" cy="49744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6593" tIns="48296" rIns="96593" bIns="48296" numCol="1" anchor="t" anchorCtr="0" compatLnSpc="1">
            <a:prstTxWarp prst="textNoShape">
              <a:avLst/>
            </a:prstTxWarp>
          </a:bodyPr>
          <a:lstStyle>
            <a:lvl1pPr algn="r" defTabSz="966069">
              <a:defRPr sz="13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268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6125"/>
            <a:ext cx="496728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777" y="4721744"/>
            <a:ext cx="4988886" cy="447063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6593" tIns="48296" rIns="96593" bIns="482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1024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306"/>
            <a:ext cx="2947021" cy="49744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6593" tIns="48296" rIns="96593" bIns="48296" numCol="1" anchor="b" anchorCtr="0" compatLnSpc="1">
            <a:prstTxWarp prst="textNoShape">
              <a:avLst/>
            </a:prstTxWarp>
          </a:bodyPr>
          <a:lstStyle>
            <a:lvl1pPr defTabSz="966069">
              <a:defRPr sz="13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5417" y="9440306"/>
            <a:ext cx="2947021" cy="49744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6593" tIns="48296" rIns="96593" bIns="48296" numCol="1" anchor="b" anchorCtr="0" compatLnSpc="1">
            <a:prstTxWarp prst="textNoShape">
              <a:avLst/>
            </a:prstTxWarp>
          </a:bodyPr>
          <a:lstStyle>
            <a:lvl1pPr algn="r" defTabSz="966069">
              <a:defRPr sz="1300"/>
            </a:lvl1pPr>
          </a:lstStyle>
          <a:p>
            <a:pPr>
              <a:defRPr/>
            </a:pPr>
            <a:fld id="{302ACD53-AC3B-45A2-9506-389BAD06609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098553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6069"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3619" indent="-286007" defTabSz="966069"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4029" indent="-228806" defTabSz="966069"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1640" indent="-228806" defTabSz="966069"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9252" indent="-228806" defTabSz="966069"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6863" indent="-228806" defTabSz="96606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4475" indent="-228806" defTabSz="96606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32086" indent="-228806" defTabSz="96606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9698" indent="-228806" defTabSz="96606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fld id="{F1BAFD82-E219-4BAD-A38B-3DD8ED26962F}" type="slidenum">
              <a:rPr lang="ko-KR" altLang="en-US" sz="1300"/>
              <a:pPr/>
              <a:t>1</a:t>
            </a:fld>
            <a:endParaRPr lang="en-US" altLang="ko-KR" sz="130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092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2ACD53-AC3B-45A2-9506-389BAD066095}" type="slidenum">
              <a:rPr lang="ko-KR" altLang="en-US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321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>
          <a:xfrm>
            <a:off x="-14288" y="4846638"/>
            <a:ext cx="142876" cy="2011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9"/>
          <p:cNvSpPr/>
          <p:nvPr/>
        </p:nvSpPr>
        <p:spPr>
          <a:xfrm>
            <a:off x="-14288" y="0"/>
            <a:ext cx="142876" cy="4846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2400" b="1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C8551AD-C154-47EA-A654-86527F83548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4158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1634A9-D284-4000-8660-4B1890F80D3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9910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D6F51-D9E4-41E5-A366-222F14684F5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41150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298428"/>
            <a:ext cx="6934200" cy="563562"/>
          </a:xfrm>
        </p:spPr>
        <p:txBody>
          <a:bodyPr/>
          <a:lstStyle>
            <a:lvl1pPr>
              <a:defRPr>
                <a:solidFill>
                  <a:srgbClr val="000099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9"/>
          <p:cNvSpPr>
            <a:spLocks noGrp="1"/>
          </p:cNvSpPr>
          <p:nvPr>
            <p:ph type="sldNum" sz="quarter" idx="10"/>
          </p:nvPr>
        </p:nvSpPr>
        <p:spPr>
          <a:xfrm>
            <a:off x="6875585" y="6448448"/>
            <a:ext cx="2133600" cy="365125"/>
          </a:xfrm>
        </p:spPr>
        <p:txBody>
          <a:bodyPr/>
          <a:lstStyle>
            <a:lvl1pPr algn="r">
              <a:defRPr sz="1200">
                <a:solidFill>
                  <a:srgbClr val="000000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E6D9F927-90B7-4A51-9D71-C4B85C931C94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0424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683994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7620000" cy="2376264"/>
          </a:xfrm>
        </p:spPr>
        <p:txBody>
          <a:bodyPr>
            <a:noAutofit/>
          </a:bodyPr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 둘째 수준</a:t>
            </a:r>
          </a:p>
          <a:p>
            <a:pPr lvl="2"/>
            <a:r>
              <a:rPr lang="ko-KR" altLang="en-US" dirty="0"/>
              <a:t> 셋째 수준</a:t>
            </a:r>
          </a:p>
          <a:p>
            <a:pPr lvl="3"/>
            <a:r>
              <a:rPr lang="ko-KR" altLang="en-US" dirty="0"/>
              <a:t> 넷째 수준</a:t>
            </a:r>
          </a:p>
          <a:p>
            <a:pPr lvl="4"/>
            <a:r>
              <a:rPr lang="ko-KR" altLang="en-US" dirty="0"/>
              <a:t> 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 altLang="ko-KR"/>
              <a:t>Digital System Design 2013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AF06AE-3D74-4B80-B329-472B9F79958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4328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FCA01C-504E-4B17-A9A7-689A2D2F6F0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28811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14044-8BB3-4A5F-B3F9-3DBCF685F1B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8632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7E8FC-C82E-4A48-B722-1738E5C3F97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159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3B2EF4-50B1-4039-9EA3-D3D53658605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6032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FBE580-4FC3-47AE-B719-3C25D1DC5CB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7142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FEA2A-15ED-470D-9C0E-F416A815199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4084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/>
        </p:nvSpPr>
        <p:spPr>
          <a:xfrm>
            <a:off x="9001125" y="4846638"/>
            <a:ext cx="142875" cy="2011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9"/>
          <p:cNvSpPr/>
          <p:nvPr/>
        </p:nvSpPr>
        <p:spPr>
          <a:xfrm>
            <a:off x="9001125" y="0"/>
            <a:ext cx="142875" cy="4846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EC34C0E-D096-4309-953B-FEE8A41BD16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53460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5791200" cy="6842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25538"/>
            <a:ext cx="76200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 마스터 텍스트 스타일을 편집합니다</a:t>
            </a:r>
          </a:p>
          <a:p>
            <a:pPr lvl="1"/>
            <a:r>
              <a:rPr lang="ko-KR" altLang="en-US" dirty="0"/>
              <a:t>  둘째 수준</a:t>
            </a:r>
          </a:p>
          <a:p>
            <a:pPr lvl="2"/>
            <a:r>
              <a:rPr lang="ko-KR" altLang="en-US" dirty="0"/>
              <a:t> 셋째 수준</a:t>
            </a:r>
          </a:p>
          <a:p>
            <a:pPr lvl="3"/>
            <a:r>
              <a:rPr lang="ko-KR" altLang="en-US" dirty="0"/>
              <a:t> 넷째 수준</a:t>
            </a:r>
          </a:p>
          <a:p>
            <a:pPr lvl="4"/>
            <a:r>
              <a:rPr lang="ko-KR" altLang="en-US" dirty="0"/>
              <a:t> 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0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416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96188" y="6381750"/>
            <a:ext cx="1316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DF022BA-D924-4D78-A2CC-AAA8141A34E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Rectangle 6"/>
          <p:cNvSpPr/>
          <p:nvPr/>
        </p:nvSpPr>
        <p:spPr>
          <a:xfrm>
            <a:off x="-25400" y="0"/>
            <a:ext cx="142875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25400" y="1371600"/>
            <a:ext cx="142875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1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6" r:id="rId9"/>
    <p:sldLayoutId id="2147484212" r:id="rId10"/>
    <p:sldLayoutId id="2147484213" r:id="rId11"/>
    <p:sldLayoutId id="2147484217" r:id="rId12"/>
  </p:sldLayoutIdLst>
  <p:hf hdr="0" ftr="0" dt="0"/>
  <p:txStyles>
    <p:titleStyle>
      <a:lvl1pPr algn="l" rtl="0" fontAlgn="base" latinLnBrk="1">
        <a:spcBef>
          <a:spcPct val="0"/>
        </a:spcBef>
        <a:spcAft>
          <a:spcPct val="0"/>
        </a:spcAft>
        <a:defRPr sz="3600" kern="1200" cap="all" spc="-6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2pPr>
      <a:lvl3pPr algn="l" rtl="0" fontAlgn="base" latinLnBrk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3pPr>
      <a:lvl4pPr algn="l" rtl="0" fontAlgn="base" latinLnBrk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4pPr>
      <a:lvl5pPr algn="l" rtl="0" fontAlgn="base" latinLnBrk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ts val="600"/>
        </a:spcAft>
        <a:buClr>
          <a:schemeClr val="tx2"/>
        </a:buClr>
        <a:buFont typeface="Wingdings" pitchFamily="2" charset="2"/>
        <a:buChar char="v"/>
        <a:defRPr sz="2000" b="1" kern="1200">
          <a:solidFill>
            <a:srgbClr val="000066"/>
          </a:solidFill>
          <a:latin typeface="+mn-lt"/>
          <a:ea typeface="+mn-ea"/>
          <a:cs typeface="+mn-cs"/>
        </a:defRPr>
      </a:lvl1pPr>
      <a:lvl2pPr marL="457200" indent="-182563" algn="l" rtl="0" fontAlgn="base" latinLnBrk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l"/>
        <a:defRPr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 b="1" kern="1200">
          <a:solidFill>
            <a:srgbClr val="262626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sz="16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ü"/>
        <a:defRPr sz="1400" kern="120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2.jpe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71600" y="404813"/>
            <a:ext cx="7847013" cy="12192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sz="2800" cap="none" dirty="0">
                <a:solidFill>
                  <a:srgbClr val="BF182D"/>
                </a:solidFill>
              </a:rPr>
              <a:t>MSIS LAB</a:t>
            </a:r>
          </a:p>
        </p:txBody>
      </p:sp>
      <p:sp>
        <p:nvSpPr>
          <p:cNvPr id="5123" name="Rectangle 7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316913" y="6376988"/>
            <a:ext cx="665162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fld id="{D704104C-02FF-49D6-A6AA-E3D3A0945E2C}" type="slidenum">
              <a:rPr lang="ko-KR" altLang="en-US" sz="1400">
                <a:solidFill>
                  <a:schemeClr val="hlink"/>
                </a:solidFill>
                <a:latin typeface="Arial" charset="0"/>
              </a:rPr>
              <a:pPr/>
              <a:t>1</a:t>
            </a:fld>
            <a:endParaRPr lang="en-US" altLang="ko-KR" sz="1400" dirty="0">
              <a:solidFill>
                <a:schemeClr val="hlink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71600" y="1556792"/>
            <a:ext cx="7920880" cy="231369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8800" kern="1200" cap="all" spc="-8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altLang="ko-KR" sz="1200" dirty="0">
              <a:ea typeface="굴림" charset="-127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altLang="ko-KR" sz="4000" cap="none" dirty="0">
                <a:latin typeface="나눔고딕 ExtraBold"/>
                <a:ea typeface="나눔고딕 ExtraBold"/>
                <a:cs typeface="나눔고딕 ExtraBold"/>
              </a:rPr>
              <a:t>Introduction To 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US" altLang="ko-KR" sz="4000" cap="none" dirty="0">
                <a:latin typeface="나눔고딕 ExtraBold"/>
                <a:ea typeface="나눔고딕 ExtraBold"/>
                <a:cs typeface="나눔고딕 ExtraBold"/>
              </a:rPr>
              <a:t>MSIS Lab Research </a:t>
            </a:r>
            <a:br>
              <a:rPr lang="en-US" altLang="ko-KR" sz="4000" cap="none" dirty="0">
                <a:latin typeface="나눔고딕 ExtraBold"/>
                <a:ea typeface="나눔고딕 ExtraBold"/>
                <a:cs typeface="나눔고딕 ExtraBold"/>
              </a:rPr>
            </a:br>
            <a:r>
              <a:rPr lang="en-US" altLang="ko-KR" sz="4000" cap="none" dirty="0">
                <a:latin typeface="나눔고딕 ExtraBold"/>
                <a:ea typeface="나눔고딕 ExtraBold"/>
                <a:cs typeface="나눔고딕 ExtraBold"/>
              </a:rPr>
              <a:t>(V2X for Self Driving)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endParaRPr lang="en-US" altLang="ko-KR" sz="1200" dirty="0">
              <a:ea typeface="굴림" charset="-127"/>
            </a:endParaRPr>
          </a:p>
          <a:p>
            <a:pPr fontAlgn="auto">
              <a:spcAft>
                <a:spcPts val="0"/>
              </a:spcAft>
              <a:defRPr/>
            </a:pPr>
            <a:endParaRPr lang="en-US" altLang="ko-KR" sz="1200" dirty="0">
              <a:ea typeface="굴림" charset="-127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altLang="ko-KR" sz="2000" dirty="0">
                <a:solidFill>
                  <a:srgbClr val="BF182D"/>
                </a:solidFill>
                <a:ea typeface="굴림" charset="-127"/>
              </a:rPr>
              <a:t>2018. 05</a:t>
            </a:r>
            <a:endParaRPr lang="en-US" altLang="ko-KR" sz="2800" dirty="0">
              <a:solidFill>
                <a:srgbClr val="BF182D"/>
              </a:solidFill>
              <a:ea typeface="굴림" charset="-127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389517" y="4580458"/>
            <a:ext cx="6358947" cy="179653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8800" kern="1200" cap="all" spc="-8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sz="2000" cap="non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Prof. </a:t>
            </a:r>
            <a:r>
              <a:rPr lang="en-US" altLang="ko-KR" sz="2000" cap="non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HyungWon</a:t>
            </a:r>
            <a:r>
              <a:rPr lang="en-US" altLang="ko-KR" sz="2000" cap="non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Kim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sz="2000" cap="non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MSIS LAB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sz="2000" cap="non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Department of Electronics Engineering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ko-KR" sz="2000" cap="non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Chungbuk</a:t>
            </a:r>
            <a:r>
              <a:rPr lang="en-US" altLang="ko-KR" sz="2000" cap="non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National University</a:t>
            </a:r>
          </a:p>
        </p:txBody>
      </p:sp>
      <p:pic>
        <p:nvPicPr>
          <p:cNvPr id="10" name="Picture 4" descr="Z:\claire523 On My Mac\willkim\CBNU\행정업무\명함\chungbuk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841885"/>
            <a:ext cx="776146" cy="7466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411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73A7-CE07-40E7-A3CE-CF968B2F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4726"/>
            <a:ext cx="8363272" cy="683994"/>
          </a:xfrm>
        </p:spPr>
        <p:txBody>
          <a:bodyPr>
            <a:noAutofit/>
          </a:bodyPr>
          <a:lstStyle/>
          <a:p>
            <a:r>
              <a:rPr lang="en-US" sz="2400" cap="none" dirty="0"/>
              <a:t>V2X Safety Application 1:</a:t>
            </a:r>
            <a:br>
              <a:rPr lang="en-US" sz="2400" cap="none" dirty="0"/>
            </a:br>
            <a:r>
              <a:rPr lang="en-US" sz="2400" cap="none" dirty="0"/>
              <a:t>FCW (Forward Collision Warning)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70DC37-85C2-437A-8235-6A6101217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552" y="2852936"/>
                <a:ext cx="8208912" cy="3739491"/>
              </a:xfrm>
            </p:spPr>
            <p:txBody>
              <a:bodyPr/>
              <a:lstStyle/>
              <a:p>
                <a:r>
                  <a:rPr lang="en-US" sz="1600" dirty="0"/>
                  <a:t>Current State : denoted as </a:t>
                </a:r>
                <a:r>
                  <a:rPr lang="en-US" sz="1600" dirty="0">
                    <a:solidFill>
                      <a:srgbClr val="00B0F0"/>
                    </a:solidFill>
                  </a:rPr>
                  <a:t>TTC (Time To Collision).</a:t>
                </a:r>
              </a:p>
              <a:p>
                <a:pPr lvl="1"/>
                <a:r>
                  <a:rPr lang="en-US" sz="1400" dirty="0"/>
                  <a:t>The time before collision if no actions taken.</a:t>
                </a:r>
              </a:p>
              <a:p>
                <a:r>
                  <a:rPr lang="en-US" sz="1600" dirty="0"/>
                  <a:t>Course change state: denoted as </a:t>
                </a:r>
                <a:r>
                  <a:rPr lang="en-US" sz="1600" dirty="0">
                    <a:solidFill>
                      <a:srgbClr val="00B0F0"/>
                    </a:solidFill>
                  </a:rPr>
                  <a:t>Stopping time</a:t>
                </a:r>
                <a:r>
                  <a:rPr lang="en-US" sz="1600" dirty="0"/>
                  <a:t>.</a:t>
                </a:r>
              </a:p>
              <a:p>
                <a:pPr lvl="1"/>
                <a:r>
                  <a:rPr lang="en-US" sz="1400" dirty="0"/>
                  <a:t>The time taken by HV to stop if brakes are applied</a:t>
                </a:r>
              </a:p>
              <a:p>
                <a:r>
                  <a:rPr lang="en-US" sz="1600" dirty="0"/>
                  <a:t>Position vector of RV in time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/>
                  <a:t>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𝑅𝑉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𝑅𝑉</m:t>
                              </m:r>
                            </m:sub>
                          </m:sSub>
                        </m:e>
                      </m:acc>
                      <m:r>
                        <a:rPr lang="en-US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type m:val="skw"/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𝑅𝑉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US" sz="16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𝑅𝑉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𝐴𝑐𝑐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𝑅𝑉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𝑅𝑉</m:t>
                              </m:r>
                            </m:sub>
                          </m:sSub>
                        </m:e>
                      </m:acc>
                      <m:r>
                        <a:rPr lang="en-US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𝑅𝑉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𝑅𝑉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600" b="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1600" b="0" dirty="0">
                    <a:solidFill>
                      <a:srgbClr val="00B0F0"/>
                    </a:solidFill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6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𝑅𝑉</m:t>
                            </m:r>
                          </m:sub>
                        </m:sSub>
                      </m:e>
                    </m:acc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  <m:func>
                      <m:funcPr>
                        <m:ctrlPr>
                          <a:rPr lang="en-US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𝑅𝑉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𝑅𝑉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60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𝑅𝑉</m:t>
                            </m:r>
                          </m:sub>
                        </m:sSub>
                      </m:e>
                    </m:acc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  <m:func>
                      <m:funcPr>
                        <m:ctrlPr>
                          <a:rPr lang="en-US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𝑅𝑉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𝑅𝑉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>
                  <a:solidFill>
                    <a:srgbClr val="00B0F0"/>
                  </a:solidFill>
                </a:endParaRPr>
              </a:p>
              <a:p>
                <a:r>
                  <a:rPr lang="en-US" sz="1600" dirty="0"/>
                  <a:t>At least one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𝑅𝑉</m:t>
                            </m:r>
                          </m:sub>
                        </m:sSub>
                      </m:e>
                    </m:acc>
                    <m:r>
                      <a:rPr lang="en-US" sz="1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𝑅𝑉</m:t>
                            </m:r>
                          </m:sub>
                        </m:sSub>
                      </m:e>
                    </m:acc>
                    <m:r>
                      <a:rPr lang="en-US" sz="1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is a null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670DC37-85C2-437A-8235-6A6101217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2852936"/>
                <a:ext cx="8208912" cy="3739491"/>
              </a:xfrm>
              <a:blipFill rotWithShape="0">
                <a:blip r:embed="rId2"/>
                <a:stretch>
                  <a:fillRect l="-297" t="-489" b="-4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68DDC0D-C812-4BD5-9D0C-9E6C48882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5" t="24710" r="14375" b="7406"/>
          <a:stretch/>
        </p:blipFill>
        <p:spPr>
          <a:xfrm>
            <a:off x="5806038" y="1203103"/>
            <a:ext cx="3086442" cy="14444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36325C-48CB-4697-8F7B-C1DDB66EA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2" r="3539"/>
          <a:stretch/>
        </p:blipFill>
        <p:spPr>
          <a:xfrm>
            <a:off x="179512" y="1412776"/>
            <a:ext cx="5365356" cy="13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4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DD911-D21F-461B-B8B3-F4445F01D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199" y="118519"/>
            <a:ext cx="8550305" cy="752393"/>
          </a:xfrm>
        </p:spPr>
        <p:txBody>
          <a:bodyPr>
            <a:noAutofit/>
          </a:bodyPr>
          <a:lstStyle/>
          <a:p>
            <a:r>
              <a:rPr lang="en-US" sz="2400" cap="none" dirty="0"/>
              <a:t>V2X Safety Application 2:</a:t>
            </a:r>
            <a:br>
              <a:rPr lang="en-US" sz="2400" cap="none" dirty="0"/>
            </a:br>
            <a:r>
              <a:rPr lang="en-US" sz="2400" cap="none" dirty="0"/>
              <a:t>EEBL (Electronic Emergency Brake Light) Warning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8EEE4-6018-4691-A281-3FB586535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AF06AE-3D74-4B80-B329-472B9F79958D}" type="slidenum">
              <a:rPr lang="ko-KR" altLang="en-US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9A3F6347-93D8-4748-834F-94C32A22F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34" y="1080778"/>
            <a:ext cx="4345143" cy="1524962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0D73949C-29C7-4207-BEFA-66CACF3F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41" y="2830103"/>
            <a:ext cx="4320479" cy="1521417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074595B2-8B87-47B7-BC06-393230B3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41" y="4715895"/>
            <a:ext cx="4320479" cy="1521417"/>
          </a:xfrm>
          <a:prstGeom prst="rect">
            <a:avLst/>
          </a:prstGeom>
        </p:spPr>
      </p:pic>
      <p:sp>
        <p:nvSpPr>
          <p:cNvPr id="207" name="Rectangle 206">
            <a:extLst>
              <a:ext uri="{FF2B5EF4-FFF2-40B4-BE49-F238E27FC236}">
                <a16:creationId xmlns:a16="http://schemas.microsoft.com/office/drawing/2014/main" id="{0A923140-3D40-4D33-821D-A4962FA09037}"/>
              </a:ext>
            </a:extLst>
          </p:cNvPr>
          <p:cNvSpPr/>
          <p:nvPr/>
        </p:nvSpPr>
        <p:spPr>
          <a:xfrm>
            <a:off x="611560" y="980728"/>
            <a:ext cx="8136904" cy="172819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38614DF-6217-4C41-8AB1-69DD8A78B04A}"/>
              </a:ext>
            </a:extLst>
          </p:cNvPr>
          <p:cNvSpPr txBox="1"/>
          <p:nvPr/>
        </p:nvSpPr>
        <p:spPr>
          <a:xfrm>
            <a:off x="5113057" y="1080778"/>
            <a:ext cx="3530363" cy="152496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168275" indent="-168275" algn="just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Four vehicles are moving to righthand direction with different speed. </a:t>
            </a:r>
          </a:p>
          <a:p>
            <a:pPr marL="168275" indent="-168275" algn="just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Each vehicle is equipped with collision warning system. </a:t>
            </a:r>
          </a:p>
          <a:p>
            <a:pPr marL="168275" indent="-168275" algn="just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RV3 uses EEBL to avoid the collision  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3F6410ED-4336-4EEA-9D4B-202B7733AC55}"/>
              </a:ext>
            </a:extLst>
          </p:cNvPr>
          <p:cNvSpPr/>
          <p:nvPr/>
        </p:nvSpPr>
        <p:spPr>
          <a:xfrm>
            <a:off x="611560" y="2771022"/>
            <a:ext cx="8136904" cy="172819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B448316-FC9D-43A6-A31D-C17152A287D0}"/>
              </a:ext>
            </a:extLst>
          </p:cNvPr>
          <p:cNvSpPr txBox="1"/>
          <p:nvPr/>
        </p:nvSpPr>
        <p:spPr>
          <a:xfrm>
            <a:off x="5113057" y="2802283"/>
            <a:ext cx="3530363" cy="152496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/>
          <a:p>
            <a:pPr marL="168275" indent="-168275" algn="just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Once RV2, RV1 and HV receive EEBL message, they will take proper action to avoid the collision. </a:t>
            </a:r>
          </a:p>
          <a:p>
            <a:pPr marL="168275" indent="-168275" algn="just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Since RV1 and RV2 has shorter distances to RV3, they change the lane. </a:t>
            </a:r>
          </a:p>
          <a:p>
            <a:pPr marL="168275" indent="-168275" algn="just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HV spots after having enough space.   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71098437-C7F5-4E83-B9B7-1B2A2C455228}"/>
              </a:ext>
            </a:extLst>
          </p:cNvPr>
          <p:cNvSpPr/>
          <p:nvPr/>
        </p:nvSpPr>
        <p:spPr>
          <a:xfrm>
            <a:off x="625372" y="4570369"/>
            <a:ext cx="8136904" cy="1728192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255186D2-1282-4334-81B4-6F3F4CAB7074}"/>
              </a:ext>
            </a:extLst>
          </p:cNvPr>
          <p:cNvSpPr txBox="1"/>
          <p:nvPr/>
        </p:nvSpPr>
        <p:spPr>
          <a:xfrm>
            <a:off x="5166316" y="4659437"/>
            <a:ext cx="3530363" cy="152496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168275" indent="-168275" algn="just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Then RV2 detects the object on his lane, it uses EEBL to avoid the crash. </a:t>
            </a:r>
          </a:p>
          <a:p>
            <a:pPr marL="168275" indent="-168275" algn="just" fontAlgn="auto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RV1 has high speed and short space to stop and it changes its lane to avoid the collision. </a:t>
            </a:r>
          </a:p>
        </p:txBody>
      </p:sp>
    </p:spTree>
    <p:extLst>
      <p:ext uri="{BB962C8B-B14F-4D97-AF65-F5344CB8AC3E}">
        <p14:creationId xmlns:p14="http://schemas.microsoft.com/office/powerpoint/2010/main" val="173061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2031" y="3606915"/>
            <a:ext cx="844062" cy="844062"/>
          </a:xfrm>
          <a:prstGeom prst="rect">
            <a:avLst/>
          </a:prstGeom>
        </p:spPr>
        <p:txBody>
          <a:bodyPr vert="horz" wrap="none" lIns="84406" tIns="42203" rIns="84406" bIns="42203" rtlCol="0" anchor="ctr">
            <a:normAutofit/>
          </a:bodyPr>
          <a:lstStyle/>
          <a:p>
            <a:pPr algn="ctr"/>
            <a:endParaRPr lang="en-US" sz="2215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507288" cy="683994"/>
          </a:xfrm>
        </p:spPr>
        <p:txBody>
          <a:bodyPr>
            <a:noAutofit/>
          </a:bodyPr>
          <a:lstStyle/>
          <a:p>
            <a:r>
              <a:rPr lang="en-US" sz="2400" cap="none" dirty="0"/>
              <a:t>V2X Safety Application 2: Test Result</a:t>
            </a:r>
            <a:br>
              <a:rPr lang="en-US" sz="2400" cap="none" dirty="0"/>
            </a:br>
            <a:r>
              <a:rPr lang="en-US" sz="2400" cap="none" dirty="0"/>
              <a:t>EEBL (Electronic Emergency Brake Light) Warning</a:t>
            </a:r>
            <a:endParaRPr lang="en-US" sz="24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852155"/>
            <a:ext cx="7620000" cy="832866"/>
          </a:xfrm>
        </p:spPr>
        <p:txBody>
          <a:bodyPr/>
          <a:lstStyle/>
          <a:p>
            <a:r>
              <a:rPr lang="en-US" sz="1800" dirty="0"/>
              <a:t>EEBL Ported on to V2X Hardware</a:t>
            </a:r>
          </a:p>
          <a:p>
            <a:r>
              <a:rPr lang="en-US" sz="1800" dirty="0"/>
              <a:t>Emulation Demo with VSIM and 3 V2X modules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C49CC-0F09-1042-8F0A-94A286A50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89" y="1772816"/>
            <a:ext cx="7456222" cy="436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70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15" y="70914"/>
            <a:ext cx="8036697" cy="837806"/>
          </a:xfrm>
        </p:spPr>
        <p:txBody>
          <a:bodyPr>
            <a:noAutofit/>
          </a:bodyPr>
          <a:lstStyle/>
          <a:p>
            <a:r>
              <a:rPr lang="en-US" sz="2400" cap="none" dirty="0"/>
              <a:t>V2X Safety Application 2:</a:t>
            </a:r>
            <a:br>
              <a:rPr lang="en-US" sz="2400" cap="none" dirty="0"/>
            </a:br>
            <a:r>
              <a:rPr lang="en-US" sz="2400" cap="none" dirty="0"/>
              <a:t>Lane Change Warning (LCW)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835364"/>
                <a:ext cx="8229600" cy="4177812"/>
              </a:xfrm>
            </p:spPr>
            <p:txBody>
              <a:bodyPr/>
              <a:lstStyle/>
              <a:p>
                <a:pPr>
                  <a:spcBef>
                    <a:spcPts val="100"/>
                  </a:spcBef>
                </a:pPr>
                <a:r>
                  <a:rPr lang="en-US" sz="1600" dirty="0"/>
                  <a:t> Lane change warning depends on</a:t>
                </a:r>
              </a:p>
              <a:p>
                <a:pPr lvl="1">
                  <a:spcBef>
                    <a:spcPts val="100"/>
                  </a:spcBef>
                </a:pPr>
                <a:r>
                  <a:rPr lang="en-US" sz="1400" dirty="0"/>
                  <a:t>Initial distance between HV and RV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𝐼𝑛𝑖𝑡𝑖𝑎𝑙</m:t>
                        </m:r>
                      </m:sub>
                    </m:sSub>
                  </m:oMath>
                </a14:m>
                <a:r>
                  <a:rPr lang="en-US" sz="1400" dirty="0"/>
                  <a:t>).</a:t>
                </a:r>
              </a:p>
              <a:p>
                <a:pPr lvl="1">
                  <a:spcBef>
                    <a:spcPts val="100"/>
                  </a:spcBef>
                </a:pPr>
                <a:r>
                  <a:rPr lang="en-US" sz="1400" dirty="0"/>
                  <a:t>Speed and acceleration of HV and RV: If safe to lane change, we can give advisory for minimum speed.</a:t>
                </a:r>
              </a:p>
              <a:p>
                <a:pPr>
                  <a:spcBef>
                    <a:spcPts val="100"/>
                  </a:spcBef>
                </a:pPr>
                <a:r>
                  <a:rPr lang="en-US" sz="1600" dirty="0"/>
                  <a:t>Distance travelled by RV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𝑙𝑐</m:t>
                        </m:r>
                      </m:sub>
                    </m:sSub>
                  </m:oMath>
                </a14:m>
                <a:r>
                  <a:rPr lang="en-US" sz="1600" dirty="0"/>
                  <a:t>, </a:t>
                </a:r>
              </a:p>
              <a:p>
                <a:pPr marL="0" indent="0" algn="ctr">
                  <a:spcBef>
                    <a:spcPts val="1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𝑅𝑉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𝑅𝑉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nor/>
                      </m:rPr>
                      <a:rPr lang="en-US" sz="1600" dirty="0"/>
                      <m:t>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𝑅𝑉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𝑅𝑉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600" dirty="0"/>
              </a:p>
              <a:p>
                <a:pPr>
                  <a:spcBef>
                    <a:spcPts val="100"/>
                  </a:spcBef>
                </a:pPr>
                <a:r>
                  <a:rPr lang="en-US" sz="1600" dirty="0"/>
                  <a:t>Distance travelled by HV in the same time,</a:t>
                </a:r>
              </a:p>
              <a:p>
                <a:pPr marL="0" indent="0">
                  <a:spcBef>
                    <a:spcPts val="1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𝐻𝑉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𝐻𝑉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𝐿𝑎𝑡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4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𝐻𝑉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𝐿𝑎𝑡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4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𝐻𝑉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𝐿𝑎𝑡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  <a:p>
                <a:pPr>
                  <a:spcBef>
                    <a:spcPts val="100"/>
                  </a:spcBef>
                </a:pPr>
                <a:r>
                  <a:rPr lang="en-US" sz="1400" dirty="0"/>
                  <a:t>The effective distance traversed by HV in road direction is</a:t>
                </a:r>
              </a:p>
              <a:p>
                <a:pPr marL="0" indent="0">
                  <a:spcBef>
                    <a:spcPts val="1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𝐻𝑉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𝑅𝑉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𝐻𝑉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𝐻𝑉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400" dirty="0"/>
              </a:p>
              <a:p>
                <a:pPr>
                  <a:spcBef>
                    <a:spcPts val="100"/>
                  </a:spcBef>
                </a:pPr>
                <a:r>
                  <a:rPr lang="en-US" sz="1400" dirty="0"/>
                  <a:t>For safe LC effective distance should follow following condition</a:t>
                </a:r>
                <a:endParaRPr lang="en-US" sz="1200" dirty="0"/>
              </a:p>
              <a:p>
                <a:pPr marL="0" indent="0" algn="ctr">
                  <a:spcBef>
                    <a:spcPts val="1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&gt;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𝑅𝑉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𝐻𝑉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𝑠𝑎𝑓𝑒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𝐼𝑛𝑖𝑡𝑖𝑎𝑙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  <a:p>
                <a:pPr>
                  <a:spcBef>
                    <a:spcPts val="100"/>
                  </a:spcBef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835364"/>
                <a:ext cx="8229600" cy="4177812"/>
              </a:xfrm>
              <a:blipFill>
                <a:blip r:embed="rId2"/>
                <a:stretch>
                  <a:fillRect l="-154" t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A31667FB-E1D0-C842-BDD8-7C44A7AF9FA2}"/>
              </a:ext>
            </a:extLst>
          </p:cNvPr>
          <p:cNvGrpSpPr/>
          <p:nvPr/>
        </p:nvGrpSpPr>
        <p:grpSpPr>
          <a:xfrm>
            <a:off x="1357824" y="4848761"/>
            <a:ext cx="6284335" cy="1871064"/>
            <a:chOff x="1043607" y="4755207"/>
            <a:chExt cx="6912769" cy="2058170"/>
          </a:xfrm>
        </p:grpSpPr>
        <p:cxnSp>
          <p:nvCxnSpPr>
            <p:cNvPr id="4" name="Straight Connector 3"/>
            <p:cNvCxnSpPr>
              <a:cxnSpLocks/>
            </p:cNvCxnSpPr>
            <p:nvPr/>
          </p:nvCxnSpPr>
          <p:spPr bwMode="auto">
            <a:xfrm>
              <a:off x="1043607" y="5286958"/>
              <a:ext cx="285816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" name="Straight Connector 4"/>
            <p:cNvCxnSpPr>
              <a:cxnSpLocks/>
            </p:cNvCxnSpPr>
            <p:nvPr/>
          </p:nvCxnSpPr>
          <p:spPr bwMode="auto">
            <a:xfrm>
              <a:off x="1043607" y="5951648"/>
              <a:ext cx="285816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Straight Connector 6"/>
            <p:cNvCxnSpPr>
              <a:cxnSpLocks/>
            </p:cNvCxnSpPr>
            <p:nvPr/>
          </p:nvCxnSpPr>
          <p:spPr bwMode="auto">
            <a:xfrm flipV="1">
              <a:off x="1043607" y="6464596"/>
              <a:ext cx="2858164" cy="188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Rectangle 9"/>
            <p:cNvSpPr/>
            <p:nvPr/>
          </p:nvSpPr>
          <p:spPr bwMode="auto">
            <a:xfrm>
              <a:off x="2107110" y="5324701"/>
              <a:ext cx="1129972" cy="539322"/>
            </a:xfrm>
            <a:prstGeom prst="rect">
              <a:avLst/>
            </a:prstGeom>
            <a:pattFill prst="pct30">
              <a:fgClr>
                <a:srgbClr val="FF0000"/>
              </a:fgClr>
              <a:bgClr>
                <a:schemeClr val="bg1"/>
              </a:bgClr>
            </a:patt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4406" tIns="42203" rIns="84406" bIns="42203" numCol="1" rtlCol="0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en-US" sz="1400">
                <a:latin typeface="Times" charset="0"/>
                <a:ea typeface="Times" charset="0"/>
                <a:cs typeface="Times" charset="0"/>
              </a:endParaRPr>
            </a:p>
          </p:txBody>
        </p:sp>
        <p:pic>
          <p:nvPicPr>
            <p:cNvPr id="14" name="Picture 13" descr="Image result for toy car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915" y="6006285"/>
              <a:ext cx="961637" cy="443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://images.clipartpanda.com/ebb-clipart-di6ebb5y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486" y="5396475"/>
              <a:ext cx="909500" cy="456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/>
            <p:cNvCxnSpPr/>
            <p:nvPr/>
          </p:nvCxnSpPr>
          <p:spPr bwMode="auto">
            <a:xfrm>
              <a:off x="2341915" y="5087552"/>
              <a:ext cx="89516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lg"/>
              <a:tailEnd type="triangle" w="med" len="lg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2372986" y="4755207"/>
                  <a:ext cx="864096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Times" charset="0"/>
                                <a:cs typeface="Times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i="1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𝐼𝑛𝑖𝑡𝑖𝑎𝑙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2986" y="4755207"/>
                  <a:ext cx="864096" cy="3385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439455" y="6474822"/>
                  <a:ext cx="864096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Times" charset="0"/>
                                <a:cs typeface="Times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i="1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𝐻𝑉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9455" y="6474822"/>
                  <a:ext cx="864096" cy="33855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/>
            <p:cNvCxnSpPr>
              <a:cxnSpLocks/>
            </p:cNvCxnSpPr>
            <p:nvPr/>
          </p:nvCxnSpPr>
          <p:spPr bwMode="auto">
            <a:xfrm>
              <a:off x="2372987" y="6549868"/>
              <a:ext cx="82869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lg"/>
              <a:tailEnd type="triangle" w="med" len="lg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Arrow: Right 27"/>
            <p:cNvSpPr/>
            <p:nvPr/>
          </p:nvSpPr>
          <p:spPr bwMode="auto">
            <a:xfrm>
              <a:off x="4101178" y="5594364"/>
              <a:ext cx="598220" cy="556692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4406" tIns="42203" rIns="84406" bIns="42203" numCol="1" rtlCol="0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en-US" sz="1400">
                <a:latin typeface="Times" charset="0"/>
                <a:ea typeface="Times" charset="0"/>
                <a:cs typeface="Times" charset="0"/>
              </a:endParaRPr>
            </a:p>
          </p:txBody>
        </p:sp>
        <p:cxnSp>
          <p:nvCxnSpPr>
            <p:cNvPr id="30" name="Straight Connector 29"/>
            <p:cNvCxnSpPr>
              <a:cxnSpLocks/>
            </p:cNvCxnSpPr>
            <p:nvPr/>
          </p:nvCxnSpPr>
          <p:spPr bwMode="auto">
            <a:xfrm>
              <a:off x="5098212" y="5286958"/>
              <a:ext cx="285816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Straight Connector 30"/>
            <p:cNvCxnSpPr>
              <a:cxnSpLocks/>
            </p:cNvCxnSpPr>
            <p:nvPr/>
          </p:nvCxnSpPr>
          <p:spPr bwMode="auto">
            <a:xfrm>
              <a:off x="5098212" y="5951648"/>
              <a:ext cx="285816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Straight Connector 31"/>
            <p:cNvCxnSpPr>
              <a:cxnSpLocks/>
            </p:cNvCxnSpPr>
            <p:nvPr/>
          </p:nvCxnSpPr>
          <p:spPr bwMode="auto">
            <a:xfrm flipV="1">
              <a:off x="5098212" y="6464596"/>
              <a:ext cx="2858164" cy="188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3" name="Picture 32" descr="Image result for toy car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3338" y="5378671"/>
              <a:ext cx="961637" cy="443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http://images.clipartpanda.com/ebb-clipart-di6ebb5y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8090" y="5396475"/>
              <a:ext cx="909500" cy="456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or: Curved 37"/>
            <p:cNvCxnSpPr>
              <a:stCxn id="14" idx="3"/>
            </p:cNvCxnSpPr>
            <p:nvPr/>
          </p:nvCxnSpPr>
          <p:spPr bwMode="auto">
            <a:xfrm flipV="1">
              <a:off x="3303551" y="5624609"/>
              <a:ext cx="797627" cy="603553"/>
            </a:xfrm>
            <a:prstGeom prst="curved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022955" y="4755207"/>
                  <a:ext cx="1655638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" charset="0"/>
                      <a:ea typeface="Times" charset="0"/>
                      <a:cs typeface="Times" charset="0"/>
                    </a:rPr>
                    <a:t>After time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i="1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𝑙𝑐</m:t>
                          </m:r>
                        </m:sub>
                      </m:sSub>
                    </m:oMath>
                  </a14:m>
                  <a:endParaRPr lang="en-US" sz="140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2955" y="4755207"/>
                  <a:ext cx="1655638" cy="338555"/>
                </a:xfrm>
                <a:prstGeom prst="rect">
                  <a:avLst/>
                </a:prstGeom>
                <a:blipFill>
                  <a:blip r:embed="rId7"/>
                  <a:stretch>
                    <a:fillRect l="-84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6122941" y="5904624"/>
                  <a:ext cx="864096" cy="3575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Times" charset="0"/>
                                <a:cs typeface="Times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𝑠𝑎𝑓𝑒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2941" y="5904624"/>
                  <a:ext cx="864096" cy="35752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/>
            <p:cNvCxnSpPr>
              <a:cxnSpLocks/>
            </p:cNvCxnSpPr>
            <p:nvPr/>
          </p:nvCxnSpPr>
          <p:spPr bwMode="auto">
            <a:xfrm flipV="1">
              <a:off x="6361123" y="5675137"/>
              <a:ext cx="296947" cy="1063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lg"/>
              <a:tailEnd type="triangle" w="med" len="lg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Straight Arrow Connector 41"/>
            <p:cNvCxnSpPr>
              <a:cxnSpLocks/>
            </p:cNvCxnSpPr>
            <p:nvPr/>
          </p:nvCxnSpPr>
          <p:spPr bwMode="auto">
            <a:xfrm>
              <a:off x="2240048" y="6018117"/>
              <a:ext cx="0" cy="29898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triangle" w="sm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575359" y="6018117"/>
                  <a:ext cx="864096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Times" charset="0"/>
                                <a:cs typeface="Times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400" i="1">
                                <a:latin typeface="Cambria Math" charset="0"/>
                                <a:ea typeface="Times" charset="0"/>
                                <a:cs typeface="Times" charset="0"/>
                              </a:rPr>
                              <m:t>𝐻𝑉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5359" y="6018117"/>
                  <a:ext cx="864096" cy="33855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4094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C9C3F2B-EDDE-5842-8E3F-69E7BB0EC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92" y="116632"/>
            <a:ext cx="8390588" cy="864096"/>
          </a:xfrm>
        </p:spPr>
        <p:txBody>
          <a:bodyPr>
            <a:noAutofit/>
          </a:bodyPr>
          <a:lstStyle/>
          <a:p>
            <a:r>
              <a:rPr lang="en-US" sz="2400" cap="none" dirty="0"/>
              <a:t>LCW Test Result:</a:t>
            </a:r>
            <a:br>
              <a:rPr lang="en-US" sz="2400" cap="none" dirty="0"/>
            </a:br>
            <a:r>
              <a:rPr lang="en-US" sz="2400" cap="none" dirty="0"/>
              <a:t>When the Next Lane is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9A959-7D1C-4445-8E53-547B8257C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01" y="1532405"/>
            <a:ext cx="7530599" cy="379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79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79A790-4D62-4618-BA02-FBFC1AEC4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401" y="1370137"/>
            <a:ext cx="2344744" cy="36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A4ED1-3590-45C0-97DD-730513FAD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475" y="2046947"/>
            <a:ext cx="3995936" cy="2040660"/>
          </a:xfrm>
          <a:prstGeom prst="rect">
            <a:avLst/>
          </a:prstGeom>
          <a:effectLst>
            <a:glow rad="101600">
              <a:srgbClr val="197F2D">
                <a:alpha val="60000"/>
              </a:srgbClr>
            </a:glow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E3DA8F-E6F7-4DFC-8072-4B0AAE8C745D}"/>
              </a:ext>
            </a:extLst>
          </p:cNvPr>
          <p:cNvCxnSpPr>
            <a:cxnSpLocks/>
          </p:cNvCxnSpPr>
          <p:nvPr/>
        </p:nvCxnSpPr>
        <p:spPr bwMode="auto">
          <a:xfrm flipV="1">
            <a:off x="4253641" y="2072826"/>
            <a:ext cx="681750" cy="88148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197F2D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A923AD-53DE-4F19-BE6C-816BB54944B1}"/>
              </a:ext>
            </a:extLst>
          </p:cNvPr>
          <p:cNvCxnSpPr/>
          <p:nvPr/>
        </p:nvCxnSpPr>
        <p:spPr bwMode="auto">
          <a:xfrm>
            <a:off x="4253641" y="3314353"/>
            <a:ext cx="688834" cy="72008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197F2D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2E34DBC-B416-49BD-9A11-38750958C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246" y="5261700"/>
            <a:ext cx="2899395" cy="1191636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C8D245-0B4B-4ADF-B3F2-AC0965C9FB3C}"/>
              </a:ext>
            </a:extLst>
          </p:cNvPr>
          <p:cNvCxnSpPr>
            <a:cxnSpLocks/>
          </p:cNvCxnSpPr>
          <p:nvPr/>
        </p:nvCxnSpPr>
        <p:spPr bwMode="auto">
          <a:xfrm flipH="1">
            <a:off x="1382031" y="4898529"/>
            <a:ext cx="783378" cy="3745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FDE9FC-169F-4E18-B630-2CABD03BE643}"/>
              </a:ext>
            </a:extLst>
          </p:cNvPr>
          <p:cNvCxnSpPr/>
          <p:nvPr/>
        </p:nvCxnSpPr>
        <p:spPr bwMode="auto">
          <a:xfrm>
            <a:off x="3389545" y="4898529"/>
            <a:ext cx="864096" cy="3745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EB4CF-B99B-41CC-8796-E98C9FBEE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167" y="2369682"/>
            <a:ext cx="1627219" cy="19954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E5B8DF-4EEC-4902-84CC-4FFFA1DB20E0}"/>
              </a:ext>
            </a:extLst>
          </p:cNvPr>
          <p:cNvSpPr/>
          <p:nvPr/>
        </p:nvSpPr>
        <p:spPr bwMode="auto">
          <a:xfrm>
            <a:off x="165433" y="2355652"/>
            <a:ext cx="1814279" cy="1986855"/>
          </a:xfrm>
          <a:prstGeom prst="rect">
            <a:avLst/>
          </a:prstGeom>
          <a:noFill/>
          <a:ln w="19050" cap="flat" cmpd="sng" algn="ctr">
            <a:solidFill>
              <a:schemeClr val="accent6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C44F63-A85A-44A9-831C-BFBCFB4EE1C6}"/>
              </a:ext>
            </a:extLst>
          </p:cNvPr>
          <p:cNvSpPr txBox="1"/>
          <p:nvPr/>
        </p:nvSpPr>
        <p:spPr>
          <a:xfrm>
            <a:off x="4768496" y="4458072"/>
            <a:ext cx="416991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LDM: </a:t>
            </a:r>
          </a:p>
          <a:p>
            <a:pPr lvl="1" indent="-223838">
              <a:buFont typeface="Wingdings" panose="05000000000000000000" pitchFamily="2" charset="2"/>
              <a:buChar char="Ø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Updates vehicle status upon </a:t>
            </a:r>
            <a:r>
              <a: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received BSM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223838">
              <a:buFont typeface="Wingdings" panose="05000000000000000000" pitchFamily="2" charset="2"/>
              <a:buChar char="Ø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Provides up-to-date information to BSM generation function. </a:t>
            </a:r>
          </a:p>
          <a:p>
            <a:pPr lvl="1" indent="-223838">
              <a:buFont typeface="Wingdings" panose="05000000000000000000" pitchFamily="2" charset="2"/>
              <a:buChar char="Ø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Executes self-estimation to purge aged information 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AE99F95-76BD-42BF-91BE-DC44310C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31" y="197178"/>
            <a:ext cx="8463880" cy="563563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Generate LDM (Local Dynamic Map)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273" y="992404"/>
            <a:ext cx="1559727" cy="787775"/>
          </a:xfrm>
          <a:prstGeom prst="rect">
            <a:avLst/>
          </a:prstGeom>
        </p:spPr>
      </p:pic>
      <p:cxnSp>
        <p:nvCxnSpPr>
          <p:cNvPr id="17" name="Elbow Connector 16"/>
          <p:cNvCxnSpPr/>
          <p:nvPr/>
        </p:nvCxnSpPr>
        <p:spPr bwMode="auto">
          <a:xfrm rot="10800000">
            <a:off x="2267744" y="1131206"/>
            <a:ext cx="837592" cy="41016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86475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596188" y="6381750"/>
            <a:ext cx="1316037" cy="365125"/>
          </a:xfrm>
        </p:spPr>
        <p:txBody>
          <a:bodyPr/>
          <a:lstStyle/>
          <a:p>
            <a:pPr>
              <a:defRPr/>
            </a:pPr>
            <a:fld id="{23AF06AE-3D74-4B80-B329-472B9F79958D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15FEDD6-235A-A449-BABC-8BD30E3C8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03" y="116632"/>
            <a:ext cx="8794995" cy="6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3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D3ADB-D249-4F23-883A-0A5DE00C1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57666"/>
            <a:ext cx="8496944" cy="513895"/>
          </a:xfrm>
        </p:spPr>
        <p:txBody>
          <a:bodyPr>
            <a:normAutofit fontScale="90000"/>
          </a:bodyPr>
          <a:lstStyle/>
          <a:p>
            <a:r>
              <a:rPr lang="en-US" sz="3200" b="1" cap="none" spc="0" dirty="0"/>
              <a:t>Virtual Drive Test Tool (HIL Simulator)</a:t>
            </a:r>
            <a:endParaRPr lang="en-US" sz="3200" cap="none" spc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690B7-E51A-4272-8670-500800D10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AF06AE-3D74-4B80-B329-472B9F79958D}" type="slidenum">
              <a:rPr lang="ko-KR" altLang="en-US" smtClean="0"/>
              <a:pPr>
                <a:defRPr/>
              </a:pPr>
              <a:t>17</a:t>
            </a:fld>
            <a:endParaRPr lang="en-US" altLang="ko-K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366992-060E-4160-9CC3-E4FC6C8B064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1844824"/>
            <a:ext cx="7056784" cy="4944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D8CCC7-43F4-4A63-831B-3E7C2D681577}"/>
              </a:ext>
            </a:extLst>
          </p:cNvPr>
          <p:cNvSpPr txBox="1"/>
          <p:nvPr/>
        </p:nvSpPr>
        <p:spPr>
          <a:xfrm>
            <a:off x="527310" y="572486"/>
            <a:ext cx="750107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63776" indent="-263776">
              <a:buFont typeface="Wingdings" panose="05000000000000000000" pitchFamily="2" charset="2"/>
              <a:buChar char="v"/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VSIM: Route creation, Synthesized GPS for multi vehicles</a:t>
            </a:r>
          </a:p>
          <a:p>
            <a:pPr marL="263776" indent="-263776">
              <a:buFont typeface="Wingdings" panose="05000000000000000000" pitchFamily="2" charset="2"/>
              <a:buChar char="v"/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Multi-Vehicle Emulation </a:t>
            </a:r>
            <a:r>
              <a:rPr lang="en-US" sz="1800">
                <a:latin typeface="Arial" charset="0"/>
                <a:ea typeface="Arial" charset="0"/>
                <a:cs typeface="Arial" charset="0"/>
              </a:rPr>
              <a:t>with Multiple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V2X Modules</a:t>
            </a:r>
          </a:p>
          <a:p>
            <a:pPr marL="263776" indent="-263776">
              <a:buFont typeface="Wingdings" panose="05000000000000000000" pitchFamily="2" charset="2"/>
              <a:buChar char="v"/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V2X Protocol &amp; Safety App Running on Each V2x Module</a:t>
            </a:r>
          </a:p>
          <a:p>
            <a:pPr marL="263776" indent="-263776">
              <a:buFont typeface="Wingdings" panose="05000000000000000000" pitchFamily="2" charset="2"/>
              <a:buChar char="v"/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Visualizer Tool shows LDM of each Vehicle (V2X)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746" y="2001724"/>
            <a:ext cx="3149357" cy="197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37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7" y="201142"/>
            <a:ext cx="8325617" cy="563562"/>
          </a:xfrm>
        </p:spPr>
        <p:txBody>
          <a:bodyPr>
            <a:noAutofit/>
          </a:bodyPr>
          <a:lstStyle/>
          <a:p>
            <a:r>
              <a:rPr lang="en-US" altLang="ko-KR" sz="2400" cap="none" dirty="0">
                <a:solidFill>
                  <a:schemeClr val="tx2"/>
                </a:solidFill>
                <a:ea typeface="굴림" pitchFamily="50" charset="-127"/>
              </a:rPr>
              <a:t>MSIS Lab’s Research (Wireless &amp; Deep Learning)</a:t>
            </a:r>
            <a:endParaRPr kumimoji="1" lang="ja-JP" altLang="en-US" sz="2400" cap="non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D9F927-90B7-4A51-9D71-C4B85C931C94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755576" y="961129"/>
            <a:ext cx="7848872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AI &amp; Image Recognition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◇ Object and Environment Recognition for Smart Car (Autonomous Vehicle)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◇ Multi-Sensor Fusion Algorithm for Vehicle Tracking Enhancement 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◇ Multi-Vehicle Senor Fusion Using V2X (Vehicle-to-Anything) Communication  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◇ Moving Object Detection, Classification, Identification, Tracking with Fast CNN 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   (Convolutional Neural Network)  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◇ Low Power &amp; Compact Neural Network Algorithm for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(Internet of Things) 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◇ Image Recognition for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Sensors (Wireless Metering, Environment monitor) 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◇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Embeded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Programming on ARM Cortex M4, Cortex A9, with RTOS, Linux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Smart Car V2X Network  &amp; Wireless Sensor Network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◇ Enhanced V2X Network for transmitting Sensor data &amp; Safety Decision 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   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Inforamtion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between Smart Cars (Autonomous Vehicles) 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◇ Multi-Hop Reliable Broadcast with TDM Scheduling for High speed, low latency, 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    guaranteed delivery of congested V2X networks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◇ Wide-Range LDM (Local Dynamic Map) Generation and transmission method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◇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Automonous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driving safety decision algorithms using Wide-Range LDM: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   FCW (Forward collision warning), LCW (Lane change warning), EEBL (Electronic 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   Emergency Brake), IMA (Intersection Movement Assist), LTA (Left Turn Assist)</a:t>
            </a:r>
          </a:p>
        </p:txBody>
      </p:sp>
    </p:spTree>
    <p:extLst>
      <p:ext uri="{BB962C8B-B14F-4D97-AF65-F5344CB8AC3E}">
        <p14:creationId xmlns:p14="http://schemas.microsoft.com/office/powerpoint/2010/main" val="2398344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526864" cy="683994"/>
          </a:xfrm>
        </p:spPr>
        <p:txBody>
          <a:bodyPr>
            <a:normAutofit fontScale="90000"/>
          </a:bodyPr>
          <a:lstStyle/>
          <a:p>
            <a:r>
              <a:rPr kumimoji="1" lang="en-US" altLang="ja-JP" cap="none" dirty="0"/>
              <a:t>V2X: Applications for Connected Car </a:t>
            </a:r>
            <a:endParaRPr kumimoji="1" lang="ja-JP" altLang="en-US" cap="non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2736"/>
            <a:ext cx="7931224" cy="1296144"/>
          </a:xfrm>
        </p:spPr>
        <p:txBody>
          <a:bodyPr/>
          <a:lstStyle/>
          <a:p>
            <a:r>
              <a:rPr kumimoji="1" lang="en-US" altLang="ja-JP" sz="2000" dirty="0"/>
              <a:t>Collision avoidance: V2I &amp; V2V (V2X)</a:t>
            </a:r>
          </a:p>
          <a:p>
            <a:r>
              <a:rPr kumimoji="1" lang="en-US" altLang="ja-JP" sz="2000" dirty="0"/>
              <a:t>Cloud service: V2N</a:t>
            </a:r>
          </a:p>
          <a:p>
            <a:r>
              <a:rPr kumimoji="1" lang="en-US" altLang="ja-JP" sz="2000" dirty="0"/>
              <a:t>Pedestrian safety: V2P</a:t>
            </a:r>
            <a:endParaRPr kumimoji="1" lang="ja-JP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67793-FB5F-9B47-81DC-BE924C6A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65" y="2832141"/>
            <a:ext cx="8218579" cy="362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92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487445" cy="683994"/>
          </a:xfrm>
        </p:spPr>
        <p:txBody>
          <a:bodyPr>
            <a:noAutofit/>
          </a:bodyPr>
          <a:lstStyle/>
          <a:p>
            <a:r>
              <a:rPr kumimoji="1" lang="en-US" altLang="ja-JP" sz="2800" b="1" cap="none" dirty="0">
                <a:latin typeface="+mj-lt"/>
              </a:rPr>
              <a:t>V2X Standard in US: Planned</a:t>
            </a:r>
            <a:r>
              <a:rPr kumimoji="1" lang="en-US" altLang="ja-JP" sz="2800" b="1" cap="none" dirty="0"/>
              <a:t> Mandates</a:t>
            </a:r>
            <a:endParaRPr kumimoji="1" lang="ja-JP" altLang="en-US" sz="2800" b="1" cap="none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A09926-785D-8F4D-8C27-EBF23324E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" y="1160864"/>
            <a:ext cx="8088630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09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/>
        </p:nvCxnSpPr>
        <p:spPr bwMode="auto">
          <a:xfrm>
            <a:off x="827584" y="1484784"/>
            <a:ext cx="0" cy="47525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3416" y="260648"/>
            <a:ext cx="8265048" cy="646113"/>
          </a:xfrm>
        </p:spPr>
        <p:txBody>
          <a:bodyPr>
            <a:normAutofit fontScale="90000"/>
          </a:bodyPr>
          <a:lstStyle/>
          <a:p>
            <a:r>
              <a:rPr lang="en-US" altLang="ko-KR" cap="none" dirty="0"/>
              <a:t>V2X Standards Trend &amp; Projection</a:t>
            </a:r>
            <a:endParaRPr lang="ko-KR" altLang="en-US" cap="none" dirty="0"/>
          </a:p>
        </p:txBody>
      </p:sp>
      <p:sp>
        <p:nvSpPr>
          <p:cNvPr id="16" name="Notched Right Arrow 15"/>
          <p:cNvSpPr/>
          <p:nvPr/>
        </p:nvSpPr>
        <p:spPr bwMode="auto">
          <a:xfrm>
            <a:off x="323528" y="2132856"/>
            <a:ext cx="4104456" cy="1224136"/>
          </a:xfrm>
          <a:prstGeom prst="notchedRightArrow">
            <a:avLst/>
          </a:prstGeom>
          <a:solidFill>
            <a:srgbClr val="E6D03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2000" b="1" dirty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US:</a:t>
            </a:r>
            <a:r>
              <a:rPr lang="en-US" altLang="ja-JP" sz="2000" dirty="0"/>
              <a:t> WAVE/DSRC</a:t>
            </a:r>
            <a:endParaRPr kumimoji="0" lang="ja-JP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Notched Right Arrow 16"/>
          <p:cNvSpPr/>
          <p:nvPr/>
        </p:nvSpPr>
        <p:spPr bwMode="auto">
          <a:xfrm>
            <a:off x="1187624" y="3573016"/>
            <a:ext cx="4392488" cy="1224136"/>
          </a:xfrm>
          <a:prstGeom prst="notchedRightArrow">
            <a:avLst/>
          </a:prstGeom>
          <a:solidFill>
            <a:srgbClr val="E6D03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2000" b="1" dirty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EU:</a:t>
            </a:r>
            <a:r>
              <a:rPr lang="en-US" altLang="ja-JP" sz="2000" dirty="0"/>
              <a:t> ETSI/C-ITS (G5)</a:t>
            </a:r>
            <a:endParaRPr kumimoji="0" lang="ja-JP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Notched Right Arrow 17"/>
          <p:cNvSpPr/>
          <p:nvPr/>
        </p:nvSpPr>
        <p:spPr bwMode="auto">
          <a:xfrm>
            <a:off x="2092854" y="5085184"/>
            <a:ext cx="5215450" cy="1224136"/>
          </a:xfrm>
          <a:prstGeom prst="notchedRightArrow">
            <a:avLst/>
          </a:prstGeom>
          <a:solidFill>
            <a:srgbClr val="E6D03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2000" b="1" dirty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Cellular:</a:t>
            </a:r>
            <a:r>
              <a:rPr lang="en-US" altLang="ja-JP" sz="2000" dirty="0"/>
              <a:t> 3GPP/C-V2X (LTE/5G /w </a:t>
            </a:r>
            <a:r>
              <a:rPr lang="en-US" altLang="ko-KR" sz="2000" dirty="0"/>
              <a:t>D2D)</a:t>
            </a:r>
            <a:endParaRPr kumimoji="0" lang="ja-JP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Plus 18"/>
          <p:cNvSpPr/>
          <p:nvPr/>
        </p:nvSpPr>
        <p:spPr bwMode="auto">
          <a:xfrm>
            <a:off x="4788024" y="2564904"/>
            <a:ext cx="755703" cy="755703"/>
          </a:xfrm>
          <a:prstGeom prst="mathPlus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Plus 19"/>
          <p:cNvSpPr/>
          <p:nvPr/>
        </p:nvSpPr>
        <p:spPr bwMode="auto">
          <a:xfrm>
            <a:off x="6372200" y="4149080"/>
            <a:ext cx="755703" cy="755703"/>
          </a:xfrm>
          <a:prstGeom prst="mathPlus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Striped Right Arrow 21"/>
          <p:cNvSpPr/>
          <p:nvPr/>
        </p:nvSpPr>
        <p:spPr bwMode="auto">
          <a:xfrm>
            <a:off x="5580112" y="1772816"/>
            <a:ext cx="1728192" cy="2304256"/>
          </a:xfrm>
          <a:prstGeom prst="stripedRightArrow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WAVE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+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C-ITS</a:t>
            </a:r>
          </a:p>
        </p:txBody>
      </p:sp>
      <p:sp>
        <p:nvSpPr>
          <p:cNvPr id="23" name="Striped Right Arrow 22"/>
          <p:cNvSpPr/>
          <p:nvPr/>
        </p:nvSpPr>
        <p:spPr bwMode="auto">
          <a:xfrm>
            <a:off x="7308304" y="2564904"/>
            <a:ext cx="1619672" cy="3888432"/>
          </a:xfrm>
          <a:prstGeom prst="stripedRightArrow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WAV</a:t>
            </a:r>
            <a:r>
              <a:rPr lang="en-US" altLang="ja-JP" dirty="0"/>
              <a:t>E</a:t>
            </a:r>
            <a:r>
              <a: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+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C-ITS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+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C-V2X</a:t>
            </a:r>
          </a:p>
        </p:txBody>
      </p:sp>
      <p:cxnSp>
        <p:nvCxnSpPr>
          <p:cNvPr id="26" name="Straight Connector 25"/>
          <p:cNvCxnSpPr/>
          <p:nvPr/>
        </p:nvCxnSpPr>
        <p:spPr bwMode="auto">
          <a:xfrm>
            <a:off x="1763688" y="1484784"/>
            <a:ext cx="0" cy="47525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>
            <a:off x="2699792" y="1484784"/>
            <a:ext cx="0" cy="47525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/>
          <p:nvPr/>
        </p:nvCxnSpPr>
        <p:spPr bwMode="auto">
          <a:xfrm>
            <a:off x="3563888" y="1484784"/>
            <a:ext cx="0" cy="47525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>
            <a:off x="4572000" y="1412776"/>
            <a:ext cx="0" cy="47525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489446" y="1052736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2002</a:t>
            </a:r>
            <a:endParaRPr kumimoji="1" lang="ja-JP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425550" y="1052736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2012</a:t>
            </a:r>
            <a:endParaRPr kumimoji="1" lang="ja-JP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339752" y="1052736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2016</a:t>
            </a:r>
            <a:endParaRPr kumimoji="1" lang="ja-JP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275856" y="1043444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2019</a:t>
            </a:r>
            <a:endParaRPr kumimoji="1" lang="ja-JP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211960" y="1052736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2023</a:t>
            </a:r>
            <a:endParaRPr kumimoji="1" lang="ja-JP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220072" y="1943254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Consolidation</a:t>
            </a:r>
            <a:endParaRPr kumimoji="1" lang="ja-JP" alt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6948264" y="3265239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Consolidation</a:t>
            </a:r>
            <a:endParaRPr kumimoji="1" lang="ja-JP" alt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135170" y="1681644"/>
            <a:ext cx="1052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1">
                    <a:lumMod val="75000"/>
                  </a:schemeClr>
                </a:solidFill>
              </a:rPr>
              <a:t>5.9GHz </a:t>
            </a:r>
          </a:p>
          <a:p>
            <a:pPr algn="ctr"/>
            <a:r>
              <a:rPr kumimoji="1" lang="en-US" altLang="ko-KR" sz="1400" b="1" dirty="0">
                <a:solidFill>
                  <a:schemeClr val="accent1">
                    <a:lumMod val="75000"/>
                  </a:schemeClr>
                </a:solidFill>
              </a:rPr>
              <a:t>Allocation</a:t>
            </a:r>
            <a:endParaRPr kumimoji="1" lang="ja-JP" alt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96714" y="1538208"/>
            <a:ext cx="9731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1">
                    <a:lumMod val="75000"/>
                  </a:schemeClr>
                </a:solidFill>
              </a:rPr>
              <a:t>IEEE </a:t>
            </a:r>
          </a:p>
          <a:p>
            <a:pPr algn="ctr"/>
            <a:r>
              <a:rPr kumimoji="1" lang="en-US" altLang="ja-JP" sz="1400" b="1" dirty="0">
                <a:solidFill>
                  <a:schemeClr val="accent1">
                    <a:lumMod val="75000"/>
                  </a:schemeClr>
                </a:solidFill>
              </a:rPr>
              <a:t>802.11p</a:t>
            </a:r>
          </a:p>
          <a:p>
            <a:pPr algn="ctr"/>
            <a:r>
              <a:rPr kumimoji="1" lang="en-US" altLang="ja-JP" sz="1400" b="1" dirty="0">
                <a:solidFill>
                  <a:schemeClr val="accent1">
                    <a:lumMod val="75000"/>
                  </a:schemeClr>
                </a:solidFill>
              </a:rPr>
              <a:t>Released</a:t>
            </a:r>
            <a:endParaRPr kumimoji="1" lang="ja-JP" alt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91966" y="1556792"/>
            <a:ext cx="10558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solidFill>
                  <a:schemeClr val="accent1">
                    <a:lumMod val="75000"/>
                  </a:schemeClr>
                </a:solidFill>
              </a:rPr>
              <a:t>IEEE 1609</a:t>
            </a:r>
          </a:p>
          <a:p>
            <a:r>
              <a:rPr kumimoji="1" lang="en-US" altLang="ja-JP" sz="1400" b="1" dirty="0">
                <a:solidFill>
                  <a:schemeClr val="accent1">
                    <a:lumMod val="75000"/>
                  </a:schemeClr>
                </a:solidFill>
              </a:rPr>
              <a:t>V2X Law</a:t>
            </a:r>
          </a:p>
          <a:p>
            <a:r>
              <a:rPr kumimoji="1" lang="en-US" altLang="ko-KR" sz="1400" b="1" dirty="0">
                <a:solidFill>
                  <a:schemeClr val="accent1">
                    <a:lumMod val="75000"/>
                  </a:schemeClr>
                </a:solidFill>
              </a:rPr>
              <a:t>Enforced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303324" y="1556792"/>
            <a:ext cx="10024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chemeClr val="accent1">
                    <a:lumMod val="75000"/>
                  </a:schemeClr>
                </a:solidFill>
              </a:rPr>
              <a:t>V2X</a:t>
            </a:r>
            <a:r>
              <a:rPr kumimoji="1" lang="en-US" altLang="ko-KR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kumimoji="1" lang="en-US" altLang="ko-KR" sz="1400" b="1" dirty="0">
                <a:solidFill>
                  <a:schemeClr val="accent1">
                    <a:lumMod val="75000"/>
                  </a:schemeClr>
                </a:solidFill>
              </a:rPr>
              <a:t>Equipped</a:t>
            </a:r>
          </a:p>
          <a:p>
            <a:pPr algn="ctr"/>
            <a:r>
              <a:rPr kumimoji="1" lang="en-US" altLang="ko-KR" sz="1400" b="1" dirty="0">
                <a:solidFill>
                  <a:schemeClr val="accent1">
                    <a:lumMod val="75000"/>
                  </a:schemeClr>
                </a:solidFill>
              </a:rPr>
              <a:t>Cars</a:t>
            </a:r>
            <a:endParaRPr kumimoji="1" lang="ja-JP" alt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123728" y="3481263"/>
            <a:ext cx="963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solidFill>
                  <a:srgbClr val="005490"/>
                </a:solidFill>
              </a:rPr>
              <a:t>Release1</a:t>
            </a:r>
            <a:endParaRPr kumimoji="1" lang="ja-JP" altLang="en-US" sz="1400" b="1" dirty="0">
              <a:solidFill>
                <a:srgbClr val="00549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131840" y="3481263"/>
            <a:ext cx="963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solidFill>
                  <a:srgbClr val="005490"/>
                </a:solidFill>
              </a:rPr>
              <a:t>Release2</a:t>
            </a:r>
            <a:endParaRPr kumimoji="1" lang="ja-JP" altLang="en-US" sz="1400" b="1" dirty="0">
              <a:solidFill>
                <a:srgbClr val="00549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25867" y="4581128"/>
            <a:ext cx="12219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005490"/>
                </a:solidFill>
              </a:rPr>
              <a:t>Celluar-V2X</a:t>
            </a:r>
          </a:p>
          <a:p>
            <a:pPr algn="ctr"/>
            <a:r>
              <a:rPr kumimoji="1" lang="en-US" altLang="ko-KR" sz="1400" b="1" dirty="0">
                <a:solidFill>
                  <a:srgbClr val="005490"/>
                </a:solidFill>
              </a:rPr>
              <a:t>Standard</a:t>
            </a:r>
            <a:r>
              <a:rPr kumimoji="1" lang="ko-KR" altLang="en-US" sz="1400" b="1" dirty="0">
                <a:solidFill>
                  <a:srgbClr val="005490"/>
                </a:solidFill>
              </a:rPr>
              <a:t> </a:t>
            </a:r>
            <a:endParaRPr kumimoji="1" lang="en-US" altLang="ko-KR" sz="1400" b="1" dirty="0">
              <a:solidFill>
                <a:srgbClr val="005490"/>
              </a:solidFill>
            </a:endParaRPr>
          </a:p>
          <a:p>
            <a:pPr algn="ctr"/>
            <a:r>
              <a:rPr kumimoji="1" lang="en-US" altLang="ko-KR" sz="1400" b="1" dirty="0">
                <a:solidFill>
                  <a:srgbClr val="005490"/>
                </a:solidFill>
              </a:rPr>
              <a:t>Group</a:t>
            </a:r>
            <a:r>
              <a:rPr kumimoji="1" lang="ko-KR" altLang="en-US" sz="1400" b="1" dirty="0">
                <a:solidFill>
                  <a:srgbClr val="005490"/>
                </a:solidFill>
              </a:rPr>
              <a:t> </a:t>
            </a:r>
            <a:r>
              <a:rPr kumimoji="1" lang="en-US" altLang="ko-KR" sz="1400" b="1" dirty="0">
                <a:solidFill>
                  <a:srgbClr val="005490"/>
                </a:solidFill>
              </a:rPr>
              <a:t>(R12)</a:t>
            </a:r>
            <a:endParaRPr kumimoji="1" lang="ja-JP" altLang="en-US" sz="1400" b="1" dirty="0">
              <a:solidFill>
                <a:srgbClr val="00549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286095" y="470598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005490"/>
                </a:solidFill>
              </a:rPr>
              <a:t>Release</a:t>
            </a:r>
          </a:p>
          <a:p>
            <a:pPr algn="ctr"/>
            <a:r>
              <a:rPr kumimoji="1" lang="en-US" altLang="ja-JP" sz="1400" b="1" dirty="0">
                <a:solidFill>
                  <a:srgbClr val="005490"/>
                </a:solidFill>
              </a:rPr>
              <a:t>R14</a:t>
            </a:r>
            <a:endParaRPr kumimoji="1" lang="ja-JP" altLang="en-US" sz="1400" b="1" dirty="0">
              <a:solidFill>
                <a:srgbClr val="00549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55309" y="4581128"/>
            <a:ext cx="9927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005490"/>
                </a:solidFill>
              </a:rPr>
              <a:t>Release </a:t>
            </a:r>
          </a:p>
          <a:p>
            <a:pPr algn="ctr"/>
            <a:r>
              <a:rPr kumimoji="1" lang="en-US" altLang="ja-JP" sz="1400" b="1" dirty="0">
                <a:solidFill>
                  <a:srgbClr val="005490"/>
                </a:solidFill>
              </a:rPr>
              <a:t>R17</a:t>
            </a:r>
          </a:p>
          <a:p>
            <a:pPr algn="ctr"/>
            <a:r>
              <a:rPr kumimoji="1" lang="en-US" altLang="ko-KR" sz="1400" b="1" dirty="0">
                <a:solidFill>
                  <a:srgbClr val="005490"/>
                </a:solidFill>
              </a:rPr>
              <a:t>Deployed</a:t>
            </a:r>
            <a:endParaRPr kumimoji="1" lang="ja-JP" altLang="en-US" sz="1400" b="1" dirty="0">
              <a:solidFill>
                <a:srgbClr val="0054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775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526864" cy="683994"/>
          </a:xfrm>
        </p:spPr>
        <p:txBody>
          <a:bodyPr>
            <a:normAutofit/>
          </a:bodyPr>
          <a:lstStyle/>
          <a:p>
            <a:r>
              <a:rPr kumimoji="1" lang="en-US" altLang="ja-JP" cap="none" dirty="0"/>
              <a:t>Limitation of Current V2X</a:t>
            </a:r>
            <a:endParaRPr kumimoji="1" lang="ja-JP" altLang="en-US" cap="non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60BBEA-553F-8347-B95C-BF0B91D25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93" y="1268683"/>
            <a:ext cx="7893050" cy="52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06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567" y="3590927"/>
            <a:ext cx="2761569" cy="17822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46" y="3501940"/>
            <a:ext cx="2358007" cy="1943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134" y="129674"/>
            <a:ext cx="8511346" cy="693740"/>
          </a:xfrm>
        </p:spPr>
        <p:txBody>
          <a:bodyPr>
            <a:noAutofit/>
          </a:bodyPr>
          <a:lstStyle/>
          <a:p>
            <a:r>
              <a:rPr lang="en-US" altLang="ko-KR" sz="2800" b="1" cap="none" dirty="0"/>
              <a:t>Enhancing V2X: Multi-hop &amp; Sensing Fusion</a:t>
            </a:r>
            <a:endParaRPr kumimoji="1" lang="ja-JP" altLang="en-US" sz="2800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92467" y="6381750"/>
            <a:ext cx="1316037" cy="365125"/>
          </a:xfrm>
        </p:spPr>
        <p:txBody>
          <a:bodyPr/>
          <a:lstStyle/>
          <a:p>
            <a:pPr>
              <a:defRPr/>
            </a:pPr>
            <a:fld id="{23AF06AE-3D74-4B80-B329-472B9F79958D}" type="slidenum">
              <a:rPr lang="ko-KR" altLang="en-US" smtClean="0"/>
              <a:pPr>
                <a:defRPr/>
              </a:pPr>
              <a:t>7</a:t>
            </a:fld>
            <a:endParaRPr lang="en-US" altLang="ko-KR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592971" y="980728"/>
            <a:ext cx="8136904" cy="1570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v"/>
              <a:defRPr sz="2000" b="1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457200" indent="-182563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l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600" b="1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ü"/>
              <a:defRPr sz="14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/>
              <a:t>Smart V2X Network for Wider Coverage</a:t>
            </a:r>
          </a:p>
          <a:p>
            <a:pPr>
              <a:buFont typeface="Wingdings" charset="2"/>
              <a:buChar char="ü"/>
            </a:pPr>
            <a:r>
              <a:rPr kumimoji="1" lang="en-US" altLang="ko-KR" sz="1400" b="0" dirty="0"/>
              <a:t>Problem: Single Car Sensing</a:t>
            </a:r>
            <a:r>
              <a:rPr kumimoji="1" lang="ko-KR" altLang="en-US" sz="1400" b="0" dirty="0"/>
              <a:t> </a:t>
            </a:r>
            <a:r>
              <a:rPr kumimoji="1" lang="en-US" altLang="ko-KR" sz="1400" b="0" dirty="0"/>
              <a:t>ADAS </a:t>
            </a:r>
            <a:r>
              <a:rPr kumimoji="1" lang="ko-KR" altLang="en-US" sz="1400" b="0" dirty="0">
                <a:sym typeface="Wingdings"/>
              </a:rPr>
              <a:t> </a:t>
            </a:r>
            <a:r>
              <a:rPr kumimoji="1" lang="en-US" altLang="ko-KR" sz="1400" b="0" dirty="0">
                <a:sym typeface="Wingdings"/>
              </a:rPr>
              <a:t>Limits Autonomous Vehicles only to low speed</a:t>
            </a:r>
            <a:endParaRPr kumimoji="1" lang="en-US" altLang="ko-KR" sz="1400" b="0" dirty="0"/>
          </a:p>
          <a:p>
            <a:pPr>
              <a:buFont typeface="Wingdings" charset="2"/>
              <a:buChar char="ü"/>
            </a:pPr>
            <a:r>
              <a:rPr kumimoji="1" lang="en-US" altLang="ko-KR" sz="1400" b="0" dirty="0"/>
              <a:t>Problem: Using current V2X Standard</a:t>
            </a:r>
            <a:r>
              <a:rPr kumimoji="1" lang="ko-KR" altLang="en-US" sz="1400" b="0" dirty="0"/>
              <a:t> </a:t>
            </a:r>
            <a:r>
              <a:rPr kumimoji="1" lang="ko-KR" altLang="en-US" sz="1400" b="0" dirty="0">
                <a:sym typeface="Wingdings"/>
              </a:rPr>
              <a:t> </a:t>
            </a:r>
            <a:r>
              <a:rPr kumimoji="1" lang="en-US" altLang="ko-KR" sz="1400" b="0" dirty="0">
                <a:sym typeface="Wingdings"/>
              </a:rPr>
              <a:t>Slow down the adoption of V2X and autonomous cars</a:t>
            </a:r>
            <a:endParaRPr kumimoji="1" lang="ko-KR" altLang="en-US" sz="1400" b="0" dirty="0">
              <a:sym typeface="Wingdings"/>
            </a:endParaRPr>
          </a:p>
          <a:p>
            <a:pPr>
              <a:buFont typeface="Wingdings" charset="2"/>
              <a:buChar char="ü"/>
            </a:pPr>
            <a:r>
              <a:rPr kumimoji="1" lang="en-US" altLang="ko-KR" sz="1400" b="0" dirty="0">
                <a:sym typeface="Wingdings"/>
              </a:rPr>
              <a:t>Solution: Adaptive Multi-Hop LDM Propagation  Guarantee large scale V2X coverage</a:t>
            </a:r>
            <a:br>
              <a:rPr kumimoji="1" lang="en-US" altLang="ko-KR" sz="1400" b="0" dirty="0">
                <a:sym typeface="Wingdings"/>
              </a:rPr>
            </a:br>
            <a:r>
              <a:rPr kumimoji="1" lang="en-US" altLang="ko-KR" sz="1400" b="0" dirty="0">
                <a:sym typeface="Wingdings"/>
              </a:rPr>
              <a:t>               Multi-Car Sensing Data Fusion  Accurate LDM for Wider Coverage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3645024"/>
            <a:ext cx="2913560" cy="17271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520" y="2722219"/>
            <a:ext cx="2260027" cy="567771"/>
          </a:xfrm>
          <a:prstGeom prst="rect">
            <a:avLst/>
          </a:prstGeom>
          <a:solidFill>
            <a:srgbClr val="D6D6D6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sz="14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Problem: Short Range</a:t>
            </a:r>
            <a:br>
              <a:rPr lang="en-US" sz="14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4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Coverage of only Positions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16216" y="2722218"/>
            <a:ext cx="2227227" cy="567771"/>
          </a:xfrm>
          <a:prstGeom prst="rect">
            <a:avLst/>
          </a:prstGeom>
          <a:solidFill>
            <a:srgbClr val="D6D6D6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algn="ctr" fontAlgn="auto">
              <a:spcAft>
                <a:spcPts val="0"/>
              </a:spcAft>
            </a:pPr>
            <a:r>
              <a:rPr lang="en-US" sz="14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Goal: Intelligent Wide</a:t>
            </a:r>
            <a:br>
              <a:rPr lang="en-US" sz="14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4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Range Mobility Map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87824" y="2708920"/>
            <a:ext cx="3008096" cy="614721"/>
          </a:xfrm>
          <a:prstGeom prst="rect">
            <a:avLst/>
          </a:prstGeom>
          <a:solidFill>
            <a:srgbClr val="D6D6D6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sz="14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Enhancement: </a:t>
            </a:r>
          </a:p>
          <a:p>
            <a:pPr algn="ctr" fontAlgn="auto">
              <a:lnSpc>
                <a:spcPct val="120000"/>
              </a:lnSpc>
              <a:spcAft>
                <a:spcPts val="0"/>
              </a:spcAft>
            </a:pPr>
            <a:r>
              <a:rPr lang="en-US" sz="14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Multi-Hop LDM+ Sensing Fusion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626935" y="4990322"/>
            <a:ext cx="1709606" cy="1679037"/>
            <a:chOff x="941406" y="3923050"/>
            <a:chExt cx="2503035" cy="2458278"/>
          </a:xfrm>
        </p:grpSpPr>
        <p:pic>
          <p:nvPicPr>
            <p:cNvPr id="20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406" y="3923050"/>
              <a:ext cx="1800200" cy="1350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1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119" y="4477114"/>
              <a:ext cx="1800200" cy="1350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363" y="4991519"/>
              <a:ext cx="1853078" cy="13898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3" name="Rectangle: Rounded Corners 27"/>
          <p:cNvSpPr/>
          <p:nvPr/>
        </p:nvSpPr>
        <p:spPr bwMode="auto">
          <a:xfrm>
            <a:off x="2909450" y="3501940"/>
            <a:ext cx="3047128" cy="3311436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Notched Right Arrow 14"/>
          <p:cNvSpPr/>
          <p:nvPr/>
        </p:nvSpPr>
        <p:spPr>
          <a:xfrm>
            <a:off x="5796136" y="4221087"/>
            <a:ext cx="786021" cy="576064"/>
          </a:xfrm>
          <a:prstGeom prst="notchedRightArrow">
            <a:avLst/>
          </a:prstGeom>
          <a:solidFill>
            <a:srgbClr val="FFB43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Notched Right Arrow 17"/>
          <p:cNvSpPr/>
          <p:nvPr/>
        </p:nvSpPr>
        <p:spPr>
          <a:xfrm>
            <a:off x="2219654" y="4237269"/>
            <a:ext cx="786021" cy="576064"/>
          </a:xfrm>
          <a:prstGeom prst="notchedRightArrow">
            <a:avLst/>
          </a:prstGeom>
          <a:solidFill>
            <a:srgbClr val="FFB43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Notched Right Arrow 18">
            <a:extLst>
              <a:ext uri="{FF2B5EF4-FFF2-40B4-BE49-F238E27FC236}">
                <a16:creationId xmlns:a16="http://schemas.microsoft.com/office/drawing/2014/main" id="{879ABA66-4A1C-EC40-A239-35A5F2417C95}"/>
              </a:ext>
            </a:extLst>
          </p:cNvPr>
          <p:cNvSpPr/>
          <p:nvPr/>
        </p:nvSpPr>
        <p:spPr>
          <a:xfrm>
            <a:off x="6012160" y="2708920"/>
            <a:ext cx="536864" cy="576064"/>
          </a:xfrm>
          <a:prstGeom prst="notchedRightArrow">
            <a:avLst/>
          </a:prstGeom>
          <a:solidFill>
            <a:srgbClr val="FFB43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Notched Right Arrow 23">
            <a:extLst>
              <a:ext uri="{FF2B5EF4-FFF2-40B4-BE49-F238E27FC236}">
                <a16:creationId xmlns:a16="http://schemas.microsoft.com/office/drawing/2014/main" id="{402B5F80-C33F-834F-B1BF-B88A764424C3}"/>
              </a:ext>
            </a:extLst>
          </p:cNvPr>
          <p:cNvSpPr/>
          <p:nvPr/>
        </p:nvSpPr>
        <p:spPr>
          <a:xfrm>
            <a:off x="2475363" y="2708920"/>
            <a:ext cx="536864" cy="576064"/>
          </a:xfrm>
          <a:prstGeom prst="notchedRightArrow">
            <a:avLst/>
          </a:prstGeom>
          <a:solidFill>
            <a:srgbClr val="FFB43C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08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27"/>
          <p:cNvSpPr/>
          <p:nvPr/>
        </p:nvSpPr>
        <p:spPr bwMode="auto">
          <a:xfrm>
            <a:off x="6372200" y="2636912"/>
            <a:ext cx="2592288" cy="38884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463" y="1097"/>
            <a:ext cx="8702025" cy="907623"/>
          </a:xfrm>
        </p:spPr>
        <p:txBody>
          <a:bodyPr>
            <a:noAutofit/>
          </a:bodyPr>
          <a:lstStyle/>
          <a:p>
            <a:r>
              <a:rPr lang="en-US" sz="2400" cap="none" dirty="0"/>
              <a:t>Development Platform for Enhanced V2X </a:t>
            </a:r>
            <a:br>
              <a:rPr lang="en-US" sz="2400" cap="none" dirty="0"/>
            </a:br>
            <a:r>
              <a:rPr lang="en-US" sz="2400" cap="none" dirty="0"/>
              <a:t>with Sensing Fusion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343" y="4698084"/>
            <a:ext cx="4045532" cy="2043284"/>
          </a:xfrm>
          <a:prstGeom prst="rect">
            <a:avLst/>
          </a:prstGeom>
        </p:spPr>
      </p:pic>
      <p:pic>
        <p:nvPicPr>
          <p:cNvPr id="2050" name="Picture 2" descr="Картинки по запросу cohda wireless mk5 top vie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06" y="2784113"/>
            <a:ext cx="1071194" cy="7161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Картинки по запросу cohda wireless gps  anten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688" y="1584690"/>
            <a:ext cx="582292" cy="5822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Elbow Connector 6"/>
          <p:cNvCxnSpPr>
            <a:stCxn id="2052" idx="2"/>
            <a:endCxn id="2050" idx="0"/>
          </p:cNvCxnSpPr>
          <p:nvPr/>
        </p:nvCxnSpPr>
        <p:spPr bwMode="auto">
          <a:xfrm rot="16200000" flipH="1">
            <a:off x="7107753" y="2255062"/>
            <a:ext cx="617131" cy="44096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Elbow Connector 10"/>
          <p:cNvCxnSpPr>
            <a:cxnSpLocks/>
          </p:cNvCxnSpPr>
          <p:nvPr/>
        </p:nvCxnSpPr>
        <p:spPr bwMode="auto">
          <a:xfrm rot="10800000" flipV="1">
            <a:off x="5076057" y="3284986"/>
            <a:ext cx="2083023" cy="172819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5318642" y="1724593"/>
            <a:ext cx="1753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V2X/GPS Antenna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19264" y="2308230"/>
            <a:ext cx="1589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Cohda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MK5 V2X)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6563" y="4208183"/>
            <a:ext cx="4821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charset="2"/>
              <a:buChar char="v"/>
            </a:pPr>
            <a:r>
              <a:rPr lang="en-US" sz="1800" b="1" dirty="0">
                <a:solidFill>
                  <a:srgbClr val="011893"/>
                </a:solidFill>
                <a:latin typeface="Arial" charset="0"/>
                <a:ea typeface="Arial" charset="0"/>
                <a:cs typeface="Arial" charset="0"/>
              </a:rPr>
              <a:t>Target Platform: In-Vehicle Sensors: Cameras, Lidar, Radar, IMU sensors</a:t>
            </a:r>
          </a:p>
        </p:txBody>
      </p:sp>
      <p:sp>
        <p:nvSpPr>
          <p:cNvPr id="34" name="Rectangle: Rounded Corners 30"/>
          <p:cNvSpPr/>
          <p:nvPr/>
        </p:nvSpPr>
        <p:spPr bwMode="auto">
          <a:xfrm>
            <a:off x="6516216" y="3573016"/>
            <a:ext cx="2337983" cy="207358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ectangle: Rounded Corners 31"/>
          <p:cNvSpPr/>
          <p:nvPr/>
        </p:nvSpPr>
        <p:spPr bwMode="auto">
          <a:xfrm>
            <a:off x="6689608" y="3653491"/>
            <a:ext cx="975238" cy="458900"/>
          </a:xfrm>
          <a:prstGeom prst="roundRect">
            <a:avLst/>
          </a:prstGeom>
          <a:solidFill>
            <a:srgbClr val="F4E6B0"/>
          </a:solidFill>
          <a:ln w="9525" cap="flat" cmpd="sng" algn="ctr">
            <a:solidFill>
              <a:schemeClr val="accent1">
                <a:lumMod val="40000"/>
                <a:lumOff val="60000"/>
                <a:alpha val="4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50" dirty="0"/>
              <a:t>LDM Generation</a:t>
            </a:r>
          </a:p>
        </p:txBody>
      </p:sp>
      <p:sp>
        <p:nvSpPr>
          <p:cNvPr id="36" name="Rectangle: Rounded Corners 32"/>
          <p:cNvSpPr/>
          <p:nvPr/>
        </p:nvSpPr>
        <p:spPr bwMode="auto">
          <a:xfrm>
            <a:off x="7702938" y="3645024"/>
            <a:ext cx="996629" cy="458900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accent1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dirty="0" err="1"/>
              <a:t>Veh</a:t>
            </a:r>
            <a:r>
              <a:rPr lang="en-US" sz="1100" dirty="0"/>
              <a:t>. Path</a:t>
            </a:r>
            <a:br>
              <a:rPr lang="en-US" sz="1100" dirty="0"/>
            </a:br>
            <a:r>
              <a:rPr lang="en-US" sz="1100" dirty="0"/>
              <a:t>Prediction</a:t>
            </a:r>
          </a:p>
        </p:txBody>
      </p:sp>
      <p:sp>
        <p:nvSpPr>
          <p:cNvPr id="37" name="Rectangle: Rounded Corners 33"/>
          <p:cNvSpPr/>
          <p:nvPr/>
        </p:nvSpPr>
        <p:spPr bwMode="auto">
          <a:xfrm>
            <a:off x="6740545" y="4650619"/>
            <a:ext cx="1932216" cy="434565"/>
          </a:xfrm>
          <a:prstGeom prst="roundRect">
            <a:avLst/>
          </a:prstGeom>
          <a:solidFill>
            <a:srgbClr val="FE02FF">
              <a:alpha val="25000"/>
            </a:srgbClr>
          </a:solidFill>
          <a:ln w="9525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IEEE1609/802.11p Protocol</a:t>
            </a:r>
          </a:p>
        </p:txBody>
      </p:sp>
      <p:sp>
        <p:nvSpPr>
          <p:cNvPr id="38" name="Rectangle: Rounded Corners 34"/>
          <p:cNvSpPr/>
          <p:nvPr/>
        </p:nvSpPr>
        <p:spPr bwMode="auto">
          <a:xfrm>
            <a:off x="7846087" y="5157192"/>
            <a:ext cx="814745" cy="461300"/>
          </a:xfrm>
          <a:prstGeom prst="roundRect">
            <a:avLst>
              <a:gd name="adj" fmla="val 42658"/>
            </a:avLst>
          </a:prstGeom>
          <a:solidFill>
            <a:srgbClr val="FF0000">
              <a:alpha val="42000"/>
            </a:srgbClr>
          </a:solidFill>
          <a:ln w="9525" cap="flat" cmpd="sng" algn="ctr">
            <a:solidFill>
              <a:srgbClr val="C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Linux OS</a:t>
            </a:r>
          </a:p>
        </p:txBody>
      </p:sp>
      <p:sp>
        <p:nvSpPr>
          <p:cNvPr id="43" name="Rectangle: Rounded Corners 32"/>
          <p:cNvSpPr/>
          <p:nvPr/>
        </p:nvSpPr>
        <p:spPr bwMode="auto">
          <a:xfrm>
            <a:off x="6693959" y="4169939"/>
            <a:ext cx="996629" cy="417183"/>
          </a:xfrm>
          <a:prstGeom prst="roundRect">
            <a:avLst/>
          </a:prstGeom>
          <a:solidFill>
            <a:srgbClr val="FF6600"/>
          </a:solidFill>
          <a:ln w="9525" cap="flat" cmpd="sng" algn="ctr">
            <a:solidFill>
              <a:schemeClr val="accent1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dirty="0"/>
              <a:t>TX/RX BSM</a:t>
            </a:r>
          </a:p>
          <a:p>
            <a:pPr algn="ctr"/>
            <a:r>
              <a:rPr lang="en-US" sz="1100" dirty="0"/>
              <a:t>packets</a:t>
            </a:r>
          </a:p>
        </p:txBody>
      </p:sp>
      <p:sp>
        <p:nvSpPr>
          <p:cNvPr id="44" name="Rectangle: Rounded Corners 32"/>
          <p:cNvSpPr/>
          <p:nvPr/>
        </p:nvSpPr>
        <p:spPr bwMode="auto">
          <a:xfrm>
            <a:off x="7702071" y="4149080"/>
            <a:ext cx="996629" cy="417183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accent1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dirty="0"/>
              <a:t>V2X Safety</a:t>
            </a:r>
            <a:br>
              <a:rPr lang="en-US" sz="1100" dirty="0"/>
            </a:br>
            <a:r>
              <a:rPr lang="en-US" sz="1100" dirty="0"/>
              <a:t>App S/W</a:t>
            </a:r>
          </a:p>
        </p:txBody>
      </p:sp>
      <p:sp>
        <p:nvSpPr>
          <p:cNvPr id="45" name="Rectangle: Rounded Corners 32"/>
          <p:cNvSpPr/>
          <p:nvPr/>
        </p:nvSpPr>
        <p:spPr bwMode="auto">
          <a:xfrm>
            <a:off x="6693959" y="5136333"/>
            <a:ext cx="1029267" cy="458901"/>
          </a:xfrm>
          <a:prstGeom prst="roundRect">
            <a:avLst/>
          </a:prstGeom>
          <a:solidFill>
            <a:srgbClr val="DACE9E"/>
          </a:solidFill>
          <a:ln w="9525" cap="flat" cmpd="sng" algn="ctr">
            <a:solidFill>
              <a:schemeClr val="accent1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dirty="0"/>
              <a:t>TCP/IP</a:t>
            </a:r>
          </a:p>
          <a:p>
            <a:pPr algn="ctr"/>
            <a:r>
              <a:rPr lang="en-US" sz="1100" dirty="0"/>
              <a:t>To ECUs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94590" y="888149"/>
            <a:ext cx="279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altLang="ja-JP" sz="1800" b="1" dirty="0">
                <a:solidFill>
                  <a:srgbClr val="000090"/>
                </a:solidFill>
                <a:latin typeface="Arial" charset="0"/>
                <a:ea typeface="Arial" charset="0"/>
                <a:cs typeface="Arial" charset="0"/>
              </a:rPr>
              <a:t>V2X H/W &amp; S/W </a:t>
            </a:r>
            <a:br>
              <a:rPr lang="en-US" altLang="ja-JP" sz="1800" b="1" dirty="0">
                <a:solidFill>
                  <a:srgbClr val="00009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ja-JP" sz="1800" b="1" dirty="0">
                <a:solidFill>
                  <a:srgbClr val="000090"/>
                </a:solidFill>
                <a:latin typeface="Arial" charset="0"/>
                <a:ea typeface="Arial" charset="0"/>
                <a:cs typeface="Arial" charset="0"/>
              </a:rPr>
              <a:t>Architecture</a:t>
            </a:r>
            <a:endParaRPr kumimoji="1" lang="ja-JP" altLang="en-US" sz="1800" b="1" dirty="0">
              <a:solidFill>
                <a:srgbClr val="00009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88224" y="5733256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altLang="ja-JP" sz="1800" b="1" dirty="0">
                <a:solidFill>
                  <a:srgbClr val="000090"/>
                </a:solidFill>
                <a:latin typeface="Arial" charset="0"/>
                <a:ea typeface="Arial" charset="0"/>
                <a:cs typeface="Arial" charset="0"/>
              </a:rPr>
              <a:t>V2X Software </a:t>
            </a:r>
            <a:br>
              <a:rPr lang="en-US" altLang="ja-JP" sz="1800" b="1" dirty="0">
                <a:solidFill>
                  <a:srgbClr val="00009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ja-JP" sz="1800" b="1" dirty="0">
                <a:solidFill>
                  <a:srgbClr val="000090"/>
                </a:solidFill>
                <a:latin typeface="Arial" charset="0"/>
                <a:ea typeface="Arial" charset="0"/>
                <a:cs typeface="Arial" charset="0"/>
              </a:rPr>
              <a:t>Architecture</a:t>
            </a:r>
            <a:endParaRPr kumimoji="1" lang="ja-JP" altLang="en-US" sz="1800" b="1" dirty="0">
              <a:solidFill>
                <a:srgbClr val="00009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39939" y="2060848"/>
            <a:ext cx="14120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dirty="0"/>
              <a:t>V2X OBU Module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891" y="1196752"/>
            <a:ext cx="3714165" cy="288616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29995" y="1084674"/>
            <a:ext cx="2069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altLang="ja-JP" sz="2000" b="1" dirty="0">
                <a:solidFill>
                  <a:srgbClr val="000090"/>
                </a:solidFill>
                <a:latin typeface="Arial" charset="0"/>
                <a:ea typeface="Arial" charset="0"/>
                <a:cs typeface="Arial" charset="0"/>
              </a:rPr>
              <a:t>Multi-Hop </a:t>
            </a:r>
          </a:p>
          <a:p>
            <a:pPr marL="285750" indent="-285750">
              <a:buFont typeface="Wingdings" charset="2"/>
              <a:buChar char="v"/>
            </a:pPr>
            <a:r>
              <a:rPr lang="en-US" altLang="ja-JP" sz="2000" b="1" dirty="0">
                <a:solidFill>
                  <a:srgbClr val="000090"/>
                </a:solidFill>
                <a:latin typeface="Arial" charset="0"/>
                <a:ea typeface="Arial" charset="0"/>
                <a:cs typeface="Arial" charset="0"/>
              </a:rPr>
              <a:t>V2X Protocol</a:t>
            </a:r>
            <a:endParaRPr kumimoji="1" lang="ja-JP" altLang="en-US" sz="2000" b="1" dirty="0">
              <a:solidFill>
                <a:srgbClr val="00009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203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Rounded Corners 30"/>
          <p:cNvSpPr/>
          <p:nvPr/>
        </p:nvSpPr>
        <p:spPr bwMode="auto">
          <a:xfrm>
            <a:off x="2645454" y="3310975"/>
            <a:ext cx="5328592" cy="1826151"/>
          </a:xfrm>
          <a:prstGeom prst="roundRect">
            <a:avLst/>
          </a:prstGeom>
          <a:solidFill>
            <a:schemeClr val="accent2">
              <a:lumMod val="75000"/>
              <a:alpha val="42000"/>
            </a:schemeClr>
          </a:solidFill>
          <a:ln w="9525" cap="flat" cmpd="sng" algn="ctr">
            <a:solidFill>
              <a:srgbClr val="C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/>
          </a:p>
        </p:txBody>
      </p:sp>
      <p:sp>
        <p:nvSpPr>
          <p:cNvPr id="28" name="Rectangle: Rounded Corners 30"/>
          <p:cNvSpPr/>
          <p:nvPr/>
        </p:nvSpPr>
        <p:spPr bwMode="auto">
          <a:xfrm>
            <a:off x="1656463" y="1353579"/>
            <a:ext cx="6264696" cy="182615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rgbClr val="00B05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297" y="70883"/>
            <a:ext cx="7708087" cy="621813"/>
          </a:xfrm>
        </p:spPr>
        <p:txBody>
          <a:bodyPr>
            <a:normAutofit fontScale="90000"/>
          </a:bodyPr>
          <a:lstStyle/>
          <a:p>
            <a:r>
              <a:rPr lang="en-US" cap="none"/>
              <a:t>Target V2X </a:t>
            </a:r>
            <a:r>
              <a:rPr lang="en-US" cap="none" dirty="0"/>
              <a:t>Software Structure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720711" y="5232706"/>
            <a:ext cx="5179758" cy="284526"/>
          </a:xfrm>
          <a:prstGeom prst="rect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dirty="0"/>
              <a:t>IEEE 802.2 LLC Sublayer</a:t>
            </a:r>
            <a:endParaRPr lang="ko-KR" altLang="en-US" sz="14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720710" y="5559794"/>
            <a:ext cx="5178081" cy="284526"/>
          </a:xfrm>
          <a:prstGeom prst="rect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IEEE 1609.4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MAC Sublayer Extension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20711" y="5901986"/>
            <a:ext cx="5179758" cy="284526"/>
          </a:xfrm>
          <a:prstGeom prst="rect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IEEE 802.11p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MAC Sublayer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20711" y="6240818"/>
            <a:ext cx="5179758" cy="284526"/>
          </a:xfrm>
          <a:prstGeom prst="rect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IEEE 802.11p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PHY Sublayer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656463" y="3221375"/>
            <a:ext cx="936104" cy="3303969"/>
          </a:xfrm>
          <a:prstGeom prst="rect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IEEE 1609.2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/>
              <a:t>Security Service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52940" y="3732506"/>
            <a:ext cx="4928362" cy="245076"/>
          </a:xfrm>
          <a:prstGeom prst="rect">
            <a:avLst/>
          </a:prstGeom>
          <a:solidFill>
            <a:srgbClr val="F4E6B0"/>
          </a:solidFill>
          <a:ln w="9525" cap="flat" cmpd="sng" algn="ctr">
            <a:solidFill>
              <a:schemeClr val="accent1">
                <a:lumMod val="40000"/>
                <a:lumOff val="60000"/>
                <a:alpha val="4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/>
              <a:t>Adaptive non-linear random DCF back-off mechanism</a:t>
            </a:r>
            <a:endParaRPr lang="ko-KR" altLang="en-US" sz="120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2852940" y="4013662"/>
            <a:ext cx="4928362" cy="252502"/>
          </a:xfrm>
          <a:prstGeom prst="rect">
            <a:avLst/>
          </a:prstGeom>
          <a:solidFill>
            <a:srgbClr val="F4E6B0"/>
          </a:solidFill>
          <a:ln w="9525" cap="flat" cmpd="sng" algn="ctr">
            <a:solidFill>
              <a:schemeClr val="accent1">
                <a:lumMod val="40000"/>
                <a:lumOff val="60000"/>
                <a:alpha val="4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lvl="1" algn="ctr"/>
            <a:r>
              <a:rPr lang="en-US" altLang="ko-KR" sz="1200" dirty="0"/>
              <a:t>Multi-Hop Broadcaster Selection (Collision Reduction)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852940" y="3454416"/>
            <a:ext cx="4928362" cy="245076"/>
          </a:xfrm>
          <a:prstGeom prst="rect">
            <a:avLst/>
          </a:prstGeom>
          <a:solidFill>
            <a:srgbClr val="F4E6B0"/>
          </a:solidFill>
          <a:ln w="9525" cap="flat" cmpd="sng" algn="ctr">
            <a:solidFill>
              <a:schemeClr val="accent1">
                <a:lumMod val="40000"/>
                <a:lumOff val="60000"/>
                <a:alpha val="4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/>
              <a:t>Enhanced priority scheme to expedite safety application processing</a:t>
            </a:r>
            <a:endParaRPr lang="ko-KR" altLang="en-US" sz="1200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2852940" y="4304974"/>
            <a:ext cx="4925150" cy="228587"/>
          </a:xfrm>
          <a:prstGeom prst="rect">
            <a:avLst/>
          </a:prstGeom>
          <a:solidFill>
            <a:srgbClr val="F4E6B0"/>
          </a:solidFill>
          <a:ln w="9525" cap="flat" cmpd="sng" algn="ctr">
            <a:solidFill>
              <a:schemeClr val="accent1">
                <a:lumMod val="40000"/>
                <a:lumOff val="60000"/>
                <a:alpha val="4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/>
              <a:t>Dynamic TDMA based Collision avoidance</a:t>
            </a:r>
          </a:p>
          <a:p>
            <a:pPr algn="ctr"/>
            <a:endParaRPr lang="ko-KR" altLang="en-US" sz="1200" dirty="0"/>
          </a:p>
        </p:txBody>
      </p:sp>
      <p:sp>
        <p:nvSpPr>
          <p:cNvPr id="16" name="Rectangle 15"/>
          <p:cNvSpPr/>
          <p:nvPr/>
        </p:nvSpPr>
        <p:spPr bwMode="auto">
          <a:xfrm>
            <a:off x="2852940" y="4568498"/>
            <a:ext cx="4925150" cy="228587"/>
          </a:xfrm>
          <a:prstGeom prst="rect">
            <a:avLst/>
          </a:prstGeom>
          <a:solidFill>
            <a:srgbClr val="F4E6B0"/>
          </a:solidFill>
          <a:ln w="9525" cap="flat" cmpd="sng" algn="ctr">
            <a:solidFill>
              <a:schemeClr val="accent1">
                <a:lumMod val="40000"/>
                <a:lumOff val="60000"/>
                <a:alpha val="4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/>
              <a:t>Adaptive cross layered control mechanism to fit in WAVE and C-ITS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847175" y="4826140"/>
            <a:ext cx="4925150" cy="228587"/>
          </a:xfrm>
          <a:prstGeom prst="rect">
            <a:avLst/>
          </a:prstGeom>
          <a:solidFill>
            <a:srgbClr val="F4E6B0"/>
          </a:solidFill>
          <a:ln w="9525" cap="flat" cmpd="sng" algn="ctr">
            <a:solidFill>
              <a:schemeClr val="accent1">
                <a:lumMod val="40000"/>
                <a:lumOff val="60000"/>
                <a:alpha val="4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/>
              <a:t>Adaptive TDM</a:t>
            </a:r>
            <a:r>
              <a:rPr lang="ko-KR" altLang="en-US" sz="1200" dirty="0"/>
              <a:t> </a:t>
            </a:r>
            <a:r>
              <a:rPr lang="en-US" altLang="ko-KR" sz="1200" dirty="0"/>
              <a:t>Code Allocation</a:t>
            </a:r>
            <a:r>
              <a:rPr lang="ko-KR" altLang="en-US" sz="1200" dirty="0"/>
              <a:t> </a:t>
            </a:r>
            <a:r>
              <a:rPr lang="en-US" altLang="ko-KR" sz="1200" dirty="0"/>
              <a:t>(Collision-Free)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1856722" y="1451975"/>
            <a:ext cx="1899562" cy="519460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accent1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/>
              <a:t>Emergency Electronic Braking Lights(EEBL)</a:t>
            </a:r>
            <a:endParaRPr lang="ko-KR" altLang="en-US" sz="1100" dirty="0"/>
          </a:p>
        </p:txBody>
      </p:sp>
      <p:sp>
        <p:nvSpPr>
          <p:cNvPr id="30" name="Rounded Rectangle 29"/>
          <p:cNvSpPr/>
          <p:nvPr/>
        </p:nvSpPr>
        <p:spPr bwMode="auto">
          <a:xfrm>
            <a:off x="1856722" y="2050637"/>
            <a:ext cx="1899562" cy="519460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accent1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/>
              <a:t>Blind Spot / Lane Change Warning (BSW/LCW)</a:t>
            </a:r>
            <a:endParaRPr lang="ko-KR" altLang="en-US" sz="1100" dirty="0"/>
          </a:p>
        </p:txBody>
      </p:sp>
      <p:sp>
        <p:nvSpPr>
          <p:cNvPr id="31" name="Rounded Rectangle 30"/>
          <p:cNvSpPr/>
          <p:nvPr/>
        </p:nvSpPr>
        <p:spPr bwMode="auto">
          <a:xfrm>
            <a:off x="1865189" y="2660760"/>
            <a:ext cx="1899562" cy="472236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accent1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/>
              <a:t>Forward Collision Warning(FCW)</a:t>
            </a:r>
            <a:endParaRPr lang="ko-KR" altLang="en-US" sz="1100" dirty="0"/>
          </a:p>
        </p:txBody>
      </p:sp>
      <p:sp>
        <p:nvSpPr>
          <p:cNvPr id="32" name="Rounded Rectangle 31"/>
          <p:cNvSpPr/>
          <p:nvPr/>
        </p:nvSpPr>
        <p:spPr bwMode="auto">
          <a:xfrm>
            <a:off x="3798973" y="1437672"/>
            <a:ext cx="1899562" cy="519460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accent1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/>
              <a:t>Do Not Pass Warning(DNPW)</a:t>
            </a:r>
            <a:endParaRPr lang="ko-KR" altLang="en-US" sz="1100" dirty="0"/>
          </a:p>
        </p:txBody>
      </p:sp>
      <p:sp>
        <p:nvSpPr>
          <p:cNvPr id="33" name="Rounded Rectangle 32"/>
          <p:cNvSpPr/>
          <p:nvPr/>
        </p:nvSpPr>
        <p:spPr bwMode="auto">
          <a:xfrm>
            <a:off x="3798973" y="2036334"/>
            <a:ext cx="1899562" cy="519460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accent1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/>
              <a:t>Intersection Movement Assistant(IMA)</a:t>
            </a:r>
            <a:endParaRPr lang="ko-KR" altLang="en-US" sz="1100" dirty="0"/>
          </a:p>
        </p:txBody>
      </p:sp>
      <p:sp>
        <p:nvSpPr>
          <p:cNvPr id="34" name="Rounded Rectangle 33"/>
          <p:cNvSpPr/>
          <p:nvPr/>
        </p:nvSpPr>
        <p:spPr bwMode="auto">
          <a:xfrm>
            <a:off x="3807440" y="2646457"/>
            <a:ext cx="1899562" cy="472236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accent1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/>
              <a:t>Left Turn Assist(LTA)</a:t>
            </a:r>
            <a:endParaRPr lang="ko-KR" altLang="en-US" sz="1100" dirty="0"/>
          </a:p>
        </p:txBody>
      </p:sp>
      <p:sp>
        <p:nvSpPr>
          <p:cNvPr id="36" name="Rounded Rectangle 35"/>
          <p:cNvSpPr/>
          <p:nvPr/>
        </p:nvSpPr>
        <p:spPr bwMode="auto">
          <a:xfrm>
            <a:off x="5805027" y="1437672"/>
            <a:ext cx="1899562" cy="519460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accent1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/>
              <a:t>Reduced Speed Zone Warning(RSZW)</a:t>
            </a:r>
            <a:endParaRPr lang="ko-KR" altLang="en-US" sz="1100" dirty="0"/>
          </a:p>
        </p:txBody>
      </p:sp>
      <p:sp>
        <p:nvSpPr>
          <p:cNvPr id="37" name="Rounded Rectangle 36"/>
          <p:cNvSpPr/>
          <p:nvPr/>
        </p:nvSpPr>
        <p:spPr bwMode="auto">
          <a:xfrm>
            <a:off x="5805027" y="2036334"/>
            <a:ext cx="1899562" cy="519460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accent1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/>
              <a:t>Curve Speed Warning(CSW)</a:t>
            </a:r>
            <a:endParaRPr lang="ko-KR" altLang="en-US" sz="1100" dirty="0"/>
          </a:p>
        </p:txBody>
      </p:sp>
      <p:sp>
        <p:nvSpPr>
          <p:cNvPr id="38" name="Rounded Rectangle 37"/>
          <p:cNvSpPr/>
          <p:nvPr/>
        </p:nvSpPr>
        <p:spPr bwMode="auto">
          <a:xfrm>
            <a:off x="5813494" y="2646457"/>
            <a:ext cx="1899562" cy="472236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accent1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/>
              <a:t>Red Light Violation Warning(RLVW)</a:t>
            </a:r>
            <a:endParaRPr lang="ko-KR" altLang="en-US" sz="1100" dirty="0"/>
          </a:p>
        </p:txBody>
      </p:sp>
      <p:sp>
        <p:nvSpPr>
          <p:cNvPr id="25" name="Rounded Rectangle 24"/>
          <p:cNvSpPr/>
          <p:nvPr/>
        </p:nvSpPr>
        <p:spPr bwMode="auto">
          <a:xfrm>
            <a:off x="296178" y="2342044"/>
            <a:ext cx="1072253" cy="519460"/>
          </a:xfrm>
          <a:prstGeom prst="roundRect">
            <a:avLst/>
          </a:prstGeom>
          <a:noFill/>
          <a:ln w="9525" cap="flat" cmpd="sng" algn="ctr">
            <a:solidFill>
              <a:schemeClr val="accent1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b="1" dirty="0">
                <a:solidFill>
                  <a:schemeClr val="tx2">
                    <a:lumMod val="50000"/>
                  </a:schemeClr>
                </a:solidFill>
              </a:rPr>
              <a:t>Develop:</a:t>
            </a:r>
          </a:p>
          <a:p>
            <a:pPr algn="ctr"/>
            <a:r>
              <a:rPr lang="en-US" altLang="ko-KR" sz="1100" b="1" i="1" dirty="0">
                <a:solidFill>
                  <a:schemeClr val="tx2">
                    <a:lumMod val="50000"/>
                  </a:schemeClr>
                </a:solidFill>
              </a:rPr>
              <a:t>V2X Safety</a:t>
            </a:r>
          </a:p>
          <a:p>
            <a:pPr algn="ctr"/>
            <a:r>
              <a:rPr lang="en-US" altLang="ko-KR" sz="1100" b="1" i="1" dirty="0">
                <a:solidFill>
                  <a:schemeClr val="tx2">
                    <a:lumMod val="50000"/>
                  </a:schemeClr>
                </a:solidFill>
              </a:rPr>
              <a:t>Application</a:t>
            </a:r>
          </a:p>
          <a:p>
            <a:pPr algn="ctr"/>
            <a:r>
              <a:rPr lang="en-US" altLang="ko-KR" sz="1100" b="1" i="1" dirty="0">
                <a:solidFill>
                  <a:schemeClr val="tx2">
                    <a:lumMod val="50000"/>
                  </a:schemeClr>
                </a:solidFill>
              </a:rPr>
              <a:t>Layer</a:t>
            </a:r>
            <a:endParaRPr lang="ko-KR" altLang="en-US" sz="1100" b="1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8180267" y="3952581"/>
            <a:ext cx="1072253" cy="628547"/>
          </a:xfrm>
          <a:prstGeom prst="roundRect">
            <a:avLst/>
          </a:prstGeom>
          <a:noFill/>
          <a:ln w="9525" cap="flat" cmpd="sng" algn="ctr">
            <a:solidFill>
              <a:schemeClr val="accent1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b="1" dirty="0"/>
              <a:t>Develop:</a:t>
            </a:r>
          </a:p>
          <a:p>
            <a:pPr algn="ctr"/>
            <a:r>
              <a:rPr lang="en-US" altLang="ko-KR" sz="1100" b="1" i="1" dirty="0"/>
              <a:t>WAVE</a:t>
            </a:r>
          </a:p>
          <a:p>
            <a:pPr algn="ctr"/>
            <a:r>
              <a:rPr lang="en-US" altLang="ko-KR" sz="1100" b="1" i="1" dirty="0"/>
              <a:t>Enhancement</a:t>
            </a:r>
          </a:p>
          <a:p>
            <a:pPr algn="ctr"/>
            <a:r>
              <a:rPr lang="en-US" altLang="ko-KR" sz="1100" b="1" i="1" dirty="0"/>
              <a:t>Protocol</a:t>
            </a:r>
          </a:p>
        </p:txBody>
      </p:sp>
      <p:sp>
        <p:nvSpPr>
          <p:cNvPr id="3" name="Left Brace 2"/>
          <p:cNvSpPr/>
          <p:nvPr/>
        </p:nvSpPr>
        <p:spPr bwMode="auto">
          <a:xfrm>
            <a:off x="1368431" y="1421344"/>
            <a:ext cx="216024" cy="1656184"/>
          </a:xfrm>
          <a:prstGeom prst="leftBrace">
            <a:avLst/>
          </a:prstGeom>
          <a:noFill/>
          <a:ln w="28575" cap="flat" cmpd="sng" algn="ctr">
            <a:solidFill>
              <a:srgbClr val="122B4D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5" name="Left Brace 34"/>
          <p:cNvSpPr/>
          <p:nvPr/>
        </p:nvSpPr>
        <p:spPr bwMode="auto">
          <a:xfrm flipH="1">
            <a:off x="8065175" y="3365560"/>
            <a:ext cx="216024" cy="1656184"/>
          </a:xfrm>
          <a:prstGeom prst="leftBrace">
            <a:avLst/>
          </a:prstGeom>
          <a:noFill/>
          <a:ln w="28575" cap="flat" cmpd="sng" algn="ctr">
            <a:solidFill>
              <a:srgbClr val="122B4D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9811" y="512594"/>
            <a:ext cx="7460966" cy="6268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pPr marL="457200" indent="-457200" algn="ctr" fontAlgn="auto">
              <a:lnSpc>
                <a:spcPct val="170000"/>
              </a:lnSpc>
              <a:spcAft>
                <a:spcPts val="0"/>
              </a:spcAft>
              <a:buFont typeface="Wingdings" charset="2"/>
              <a:buChar char="v"/>
            </a:pPr>
            <a:r>
              <a:rPr lang="en-US" altLang="ja-JP" sz="2800" dirty="0">
                <a:latin typeface="Arial" charset="0"/>
                <a:ea typeface="Arial" charset="0"/>
                <a:cs typeface="Arial" charset="0"/>
              </a:rPr>
              <a:t>Enhanced V2X Safety Applications Mandated by US NHTSA</a:t>
            </a:r>
            <a:endParaRPr lang="en-US" sz="28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916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필수">
  <a:themeElements>
    <a:clrScheme name="필수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필수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필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 fontScale="55000" lnSpcReduction="20000"/>
      </a:bodyPr>
      <a:lstStyle>
        <a:defPPr algn="ctr" fontAlgn="auto">
          <a:lnSpc>
            <a:spcPct val="170000"/>
          </a:lnSpc>
          <a:spcAft>
            <a:spcPts val="0"/>
          </a:spcAft>
          <a:defRPr sz="2800" dirty="0" smtClean="0">
            <a:solidFill>
              <a:srgbClr val="C0000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20285</TotalTime>
  <Words>864</Words>
  <Application>Microsoft Macintosh PowerPoint</Application>
  <PresentationFormat>On-screen Show (4:3)</PresentationFormat>
  <Paragraphs>194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돋움</vt:lpstr>
      <vt:lpstr>굴림</vt:lpstr>
      <vt:lpstr>HY견고딕</vt:lpstr>
      <vt:lpstr>ＭＳ Ｐゴシック</vt:lpstr>
      <vt:lpstr>나눔고딕 ExtraBold</vt:lpstr>
      <vt:lpstr>Arial</vt:lpstr>
      <vt:lpstr>Arial Black</vt:lpstr>
      <vt:lpstr>Cambria Math</vt:lpstr>
      <vt:lpstr>Tahoma</vt:lpstr>
      <vt:lpstr>Times</vt:lpstr>
      <vt:lpstr>Times New Roman</vt:lpstr>
      <vt:lpstr>Wingdings</vt:lpstr>
      <vt:lpstr>필수</vt:lpstr>
      <vt:lpstr>MSIS LAB</vt:lpstr>
      <vt:lpstr>MSIS Lab’s Research (Wireless &amp; Deep Learning)</vt:lpstr>
      <vt:lpstr>V2X: Applications for Connected Car </vt:lpstr>
      <vt:lpstr>V2X Standard in US: Planned Mandates</vt:lpstr>
      <vt:lpstr>V2X Standards Trend &amp; Projection</vt:lpstr>
      <vt:lpstr>Limitation of Current V2X</vt:lpstr>
      <vt:lpstr>Enhancing V2X: Multi-hop &amp; Sensing Fusion</vt:lpstr>
      <vt:lpstr>Development Platform for Enhanced V2X  with Sensing Fusion</vt:lpstr>
      <vt:lpstr>Target V2X Software Structure</vt:lpstr>
      <vt:lpstr>V2X Safety Application 1: FCW (Forward Collision Warning) Prediction</vt:lpstr>
      <vt:lpstr>V2X Safety Application 2: EEBL (Electronic Emergency Brake Light) Warning</vt:lpstr>
      <vt:lpstr>V2X Safety Application 2: Test Result EEBL (Electronic Emergency Brake Light) Warning</vt:lpstr>
      <vt:lpstr>V2X Safety Application 2: Lane Change Warning (LCW)</vt:lpstr>
      <vt:lpstr>LCW Test Result: When the Next Lane is Available</vt:lpstr>
      <vt:lpstr>Generate LDM (Local Dynamic Map)</vt:lpstr>
      <vt:lpstr>PowerPoint Presentation</vt:lpstr>
      <vt:lpstr>Virtual Drive Test Tool (HIL Simulator)</vt:lpstr>
    </vt:vector>
  </TitlesOfParts>
  <Company>CBNU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Chansik Park</dc:creator>
  <cp:lastModifiedBy>김형원</cp:lastModifiedBy>
  <cp:revision>3909</cp:revision>
  <cp:lastPrinted>2016-01-13T22:47:23Z</cp:lastPrinted>
  <dcterms:created xsi:type="dcterms:W3CDTF">1998-04-09T17:02:02Z</dcterms:created>
  <dcterms:modified xsi:type="dcterms:W3CDTF">2018-05-09T18:02:58Z</dcterms:modified>
</cp:coreProperties>
</file>